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6"/>
  </p:notesMasterIdLst>
  <p:sldIdLst>
    <p:sldId id="256" r:id="rId2"/>
    <p:sldId id="423" r:id="rId3"/>
    <p:sldId id="257" r:id="rId4"/>
    <p:sldId id="308" r:id="rId5"/>
    <p:sldId id="263" r:id="rId6"/>
    <p:sldId id="262" r:id="rId7"/>
    <p:sldId id="309" r:id="rId8"/>
    <p:sldId id="428" r:id="rId9"/>
    <p:sldId id="310" r:id="rId10"/>
    <p:sldId id="311" r:id="rId11"/>
    <p:sldId id="280" r:id="rId12"/>
    <p:sldId id="420" r:id="rId13"/>
    <p:sldId id="312" r:id="rId14"/>
    <p:sldId id="287" r:id="rId15"/>
    <p:sldId id="281" r:id="rId16"/>
    <p:sldId id="283" r:id="rId17"/>
    <p:sldId id="284" r:id="rId18"/>
    <p:sldId id="282" r:id="rId19"/>
    <p:sldId id="285" r:id="rId20"/>
    <p:sldId id="288" r:id="rId21"/>
    <p:sldId id="421" r:id="rId22"/>
    <p:sldId id="289" r:id="rId23"/>
    <p:sldId id="313" r:id="rId24"/>
    <p:sldId id="314" r:id="rId25"/>
    <p:sldId id="389" r:id="rId26"/>
    <p:sldId id="417" r:id="rId27"/>
    <p:sldId id="315" r:id="rId28"/>
    <p:sldId id="388" r:id="rId29"/>
    <p:sldId id="316" r:id="rId30"/>
    <p:sldId id="390" r:id="rId31"/>
    <p:sldId id="317" r:id="rId32"/>
    <p:sldId id="391" r:id="rId33"/>
    <p:sldId id="318" r:id="rId34"/>
    <p:sldId id="392" r:id="rId35"/>
    <p:sldId id="319" r:id="rId36"/>
    <p:sldId id="413" r:id="rId37"/>
    <p:sldId id="411" r:id="rId38"/>
    <p:sldId id="349" r:id="rId39"/>
    <p:sldId id="350" r:id="rId40"/>
    <p:sldId id="351" r:id="rId41"/>
    <p:sldId id="352" r:id="rId42"/>
    <p:sldId id="353" r:id="rId43"/>
    <p:sldId id="354" r:id="rId44"/>
    <p:sldId id="355" r:id="rId45"/>
    <p:sldId id="333" r:id="rId46"/>
    <p:sldId id="335" r:id="rId47"/>
    <p:sldId id="334" r:id="rId48"/>
    <p:sldId id="297" r:id="rId49"/>
    <p:sldId id="337" r:id="rId50"/>
    <p:sldId id="412" r:id="rId51"/>
    <p:sldId id="341" r:id="rId52"/>
    <p:sldId id="346" r:id="rId53"/>
    <p:sldId id="344" r:id="rId54"/>
    <p:sldId id="345" r:id="rId55"/>
    <p:sldId id="347" r:id="rId56"/>
    <p:sldId id="342" r:id="rId57"/>
    <p:sldId id="348" r:id="rId58"/>
    <p:sldId id="338" r:id="rId59"/>
    <p:sldId id="339" r:id="rId60"/>
    <p:sldId id="356" r:id="rId61"/>
    <p:sldId id="358" r:id="rId62"/>
    <p:sldId id="359" r:id="rId63"/>
    <p:sldId id="414" r:id="rId64"/>
    <p:sldId id="372" r:id="rId65"/>
    <p:sldId id="426" r:id="rId66"/>
    <p:sldId id="424" r:id="rId67"/>
    <p:sldId id="429" r:id="rId68"/>
    <p:sldId id="425" r:id="rId69"/>
    <p:sldId id="431" r:id="rId70"/>
    <p:sldId id="427" r:id="rId71"/>
    <p:sldId id="430" r:id="rId72"/>
    <p:sldId id="357" r:id="rId73"/>
    <p:sldId id="373" r:id="rId74"/>
    <p:sldId id="394" r:id="rId75"/>
    <p:sldId id="366" r:id="rId76"/>
    <p:sldId id="395" r:id="rId77"/>
    <p:sldId id="368" r:id="rId78"/>
    <p:sldId id="416" r:id="rId79"/>
    <p:sldId id="367" r:id="rId80"/>
    <p:sldId id="397" r:id="rId81"/>
    <p:sldId id="369" r:id="rId82"/>
    <p:sldId id="370" r:id="rId83"/>
    <p:sldId id="399" r:id="rId84"/>
    <p:sldId id="374" r:id="rId85"/>
    <p:sldId id="343" r:id="rId86"/>
    <p:sldId id="371" r:id="rId87"/>
    <p:sldId id="401" r:id="rId88"/>
    <p:sldId id="375" r:id="rId89"/>
    <p:sldId id="402" r:id="rId90"/>
    <p:sldId id="361" r:id="rId91"/>
    <p:sldId id="379" r:id="rId92"/>
    <p:sldId id="404" r:id="rId93"/>
    <p:sldId id="380" r:id="rId94"/>
    <p:sldId id="405" r:id="rId95"/>
    <p:sldId id="381" r:id="rId96"/>
    <p:sldId id="406" r:id="rId97"/>
    <p:sldId id="382" r:id="rId98"/>
    <p:sldId id="383" r:id="rId99"/>
    <p:sldId id="410" r:id="rId100"/>
    <p:sldId id="363" r:id="rId101"/>
    <p:sldId id="393" r:id="rId102"/>
    <p:sldId id="418" r:id="rId103"/>
    <p:sldId id="384" r:id="rId104"/>
    <p:sldId id="365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20"/>
    <p:restoredTop sz="90330"/>
  </p:normalViewPr>
  <p:slideViewPr>
    <p:cSldViewPr snapToGrid="0" snapToObjects="1">
      <p:cViewPr varScale="1">
        <p:scale>
          <a:sx n="66" d="100"/>
          <a:sy n="66" d="100"/>
        </p:scale>
        <p:origin x="224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1D52E-B906-1B42-84B6-45BAD553B28F}" type="datetimeFigureOut">
              <a:rPr lang="en-US" smtClean="0"/>
              <a:t>2/22/24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F6FCD-B501-9947-943A-B76B28FF0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38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Hurd &amp; Brown, 40% over 10 year period</a:t>
            </a:r>
          </a:p>
          <a:p>
            <a:r>
              <a:rPr lang="en-US" dirty="0"/>
              <a:t>Response system</a:t>
            </a:r>
          </a:p>
          <a:p>
            <a:r>
              <a:rPr lang="en-US" dirty="0"/>
              <a:t>QR for outline</a:t>
            </a:r>
          </a:p>
          <a:p>
            <a:r>
              <a:rPr lang="en-US" dirty="0"/>
              <a:t>Examples of successful treatment</a:t>
            </a:r>
          </a:p>
          <a:p>
            <a:r>
              <a:rPr lang="en-US" dirty="0"/>
              <a:t>Tie in </a:t>
            </a:r>
            <a:r>
              <a:rPr lang="en-US" dirty="0" err="1"/>
              <a:t>Podelsnik</a:t>
            </a:r>
            <a:r>
              <a:rPr lang="en-US" dirty="0"/>
              <a:t> article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81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Fisher, Greer, Fuhrman, Saini, Simmons,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73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FCT often begins with extinction (click) for a destructive behavior such as aggression. Meaning that aggression will no longer produces access to the reinforcer. </a:t>
            </a:r>
            <a:endParaRPr dirty="0"/>
          </a:p>
        </p:txBody>
      </p:sp>
      <p:sp>
        <p:nvSpPr>
          <p:cNvPr id="110" name="Google Shape;11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Instead, in FCT (click) a therapist teaches and reinforces an alternative functional communication response or FCR. This may be a touch to a card (click) with a picture of the reinforcer. When this response occurs (click) it produces access to the reinforcer. </a:t>
            </a:r>
            <a:endParaRPr/>
          </a:p>
        </p:txBody>
      </p:sp>
      <p:sp>
        <p:nvSpPr>
          <p:cNvPr id="120" name="Google Shape;12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Fisher, Greer, Fuhrman, Saini, Simmons, 2018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26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of destructive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6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</a:t>
            </a:r>
          </a:p>
          <a:p>
            <a:r>
              <a:rPr lang="en-US" dirty="0"/>
              <a:t>30</a:t>
            </a:r>
          </a:p>
          <a:p>
            <a:r>
              <a:rPr lang="en-US" dirty="0"/>
              <a:t>25</a:t>
            </a:r>
          </a:p>
          <a:p>
            <a:r>
              <a:rPr lang="en-US" dirty="0"/>
              <a:t>25 (add </a:t>
            </a:r>
            <a:r>
              <a:rPr lang="en-US" dirty="0" err="1"/>
              <a:t>Jessel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75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45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Treatment Relapse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04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it 5 times fast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46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were my PSYC 1101 students and I was teaching on perception, I might try to challenge you to play a word association game.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37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PAUSE AND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44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Treatment Relapse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25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PAUSE AND EXAMPLES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77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Treatment Relapse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6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PAUSE AND EXAMPLES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20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Treatment Relapse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706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PAUSE AND EXAMPLES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31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836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Resurgence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672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5" name="Google Shape;35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880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 Center for Excellence in Developmental Disabilities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5" name="Google Shape;35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349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5" name="Google Shape;35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783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5" name="Google Shape;35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149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Resurgence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671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769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Underlined are approach with caution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201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388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Resurgence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038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Resurgence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611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8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Treatment Relapse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39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see Fuhrman et al., 2021 on a review of expanded operant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453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UP THIS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04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translational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307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7" name="Google Shape;907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8" name="Google Shape;908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714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359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954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 not specifically evaluate resurgence; Within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94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65" name="Google Shape;16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6428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Hands down, waiting, hands in lap, waiting for changes in conversation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49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Fisher- 236</a:t>
            </a:r>
          </a:p>
          <a:p>
            <a:r>
              <a:rPr lang="en-US" dirty="0"/>
              <a:t>Brian Greer- 59</a:t>
            </a:r>
          </a:p>
          <a:p>
            <a:r>
              <a:rPr lang="en-US" dirty="0"/>
              <a:t>Amanda Zangrillo-22</a:t>
            </a:r>
          </a:p>
          <a:p>
            <a:endParaRPr lang="en-US" dirty="0"/>
          </a:p>
          <a:p>
            <a:r>
              <a:rPr lang="en-US" dirty="0"/>
              <a:t>2022 BACB recipient of the Michael Hemmingway award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973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Competing items, increase reinforcing effects of S-Delta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414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477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443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253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468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307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558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511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Resurgence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99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Treatment Relapse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33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Treatment Relapse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9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Treatment Relapse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88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6FCD-B501-9947-943A-B76B28FF0A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95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F5DE-13D4-744E-A884-49BC12FFB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5B955-DC06-D341-AAC7-47B771B22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29E17-EDFC-454D-B785-826771FA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189E-274E-5D40-A3E4-8DEDC23CF2D4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2948E-291C-D647-8B24-BB93F9A1D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565B2-0263-B244-85A8-1005B4C0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7F04-7710-5F49-B815-010AC169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19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6EA4-E970-944F-A153-4AF2B4B52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9764D-5C82-9F49-9253-B59B53AD5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931C6-4419-F24B-A57F-9466BD03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189E-274E-5D40-A3E4-8DEDC23CF2D4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A8526-DB6B-EE49-8DBD-C93D6BEB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BF161-38AF-FC4F-A0A8-83994BD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7F04-7710-5F49-B815-010AC169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8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A4C20-D23A-B14C-B159-EF2584E39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7E1EB-454B-0949-BCDB-9CD9B2240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2E97-B376-EA4B-9DAD-E6B5D4F69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189E-274E-5D40-A3E4-8DEDC23CF2D4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2B22C-4E7F-824C-A868-431393553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5A3CF-8FF1-0E40-AA66-A3E909BE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7F04-7710-5F49-B815-010AC169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07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>
  <p:cSld name="Content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7"/>
          <p:cNvSpPr txBox="1">
            <a:spLocks noGrp="1"/>
          </p:cNvSpPr>
          <p:nvPr>
            <p:ph type="title"/>
          </p:nvPr>
        </p:nvSpPr>
        <p:spPr>
          <a:xfrm>
            <a:off x="456040" y="229198"/>
            <a:ext cx="10516760" cy="122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122A"/>
              </a:buClr>
              <a:buSzPts val="3600"/>
              <a:buFont typeface="Arial"/>
              <a:buNone/>
              <a:defRPr sz="4800">
                <a:solidFill>
                  <a:srgbClr val="AD122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7"/>
          <p:cNvSpPr txBox="1">
            <a:spLocks noGrp="1"/>
          </p:cNvSpPr>
          <p:nvPr>
            <p:ph type="body" idx="1"/>
          </p:nvPr>
        </p:nvSpPr>
        <p:spPr>
          <a:xfrm>
            <a:off x="456039" y="1607424"/>
            <a:ext cx="11279923" cy="49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marL="1219170" lvl="1" indent="-507987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828754" lvl="2" indent="-507987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89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2BFBC-E781-6E46-8B46-978A68A6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2C20-3502-2D45-A9C1-D5C1ABBC3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591CC-E3B1-7444-A559-1DC9B1831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189E-274E-5D40-A3E4-8DEDC23CF2D4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AA38B-D23C-C649-9A5C-DE3DB0AE9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3AE9-C515-BE48-B6FF-B8EBC6E2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7F04-7710-5F49-B815-010AC169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5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2D00-5DD1-AF43-A677-A91E2AB2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A2849-81D4-784A-923A-3CC63A9D2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843E7-6757-4842-B390-F65309E5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189E-274E-5D40-A3E4-8DEDC23CF2D4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84A60-BB9C-494F-8978-3270D2572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B9B0-7521-2345-AE85-B76DAABCE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7F04-7710-5F49-B815-010AC169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3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AB0C-0699-0D48-A47B-666395546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5D1A5-291F-D444-85A6-713DA1760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9B9E39-98A5-9C4E-8D94-58351C21E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325C0-9D26-F348-87CF-1E687FE1A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189E-274E-5D40-A3E4-8DEDC23CF2D4}" type="datetimeFigureOut">
              <a:rPr lang="en-US" smtClean="0"/>
              <a:t>2/22/24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E039DE-2B71-564A-A0B5-316BF9309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34A72-5EAA-564C-84A4-5F2BA8D14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7F04-7710-5F49-B815-010AC169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79DD-C46C-954F-9BDE-2F4B67E86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F45A9-566E-364E-850B-28145C7B7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9955E-36A8-8045-BC67-D867D15A8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ECAADE-7057-5E49-A0CE-975CEC6BC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46590E-37AD-BC48-A09A-D05451889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A2C694-C056-AA4A-B4C3-79B563DF9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189E-274E-5D40-A3E4-8DEDC23CF2D4}" type="datetimeFigureOut">
              <a:rPr lang="en-US" smtClean="0"/>
              <a:t>2/22/24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43BFA-F942-A74D-8E0C-9F4775A8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A89FC2-4ED7-8E44-9BC4-752C962C6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7F04-7710-5F49-B815-010AC169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2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6F928-759F-914B-B6CF-FE222F98A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CE7A80-04D4-644D-9622-075648C89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189E-274E-5D40-A3E4-8DEDC23CF2D4}" type="datetimeFigureOut">
              <a:rPr lang="en-US" smtClean="0"/>
              <a:t>2/22/24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390D20-AA28-A047-A626-5B9356908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F49C4-AEB6-4749-851A-0C8B9CD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7F04-7710-5F49-B815-010AC169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71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2842B-2518-4243-AC8E-6AB9EC4A0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189E-274E-5D40-A3E4-8DEDC23CF2D4}" type="datetimeFigureOut">
              <a:rPr lang="en-US" smtClean="0"/>
              <a:t>2/22/24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A61E39-0E7A-E448-A9CF-AB5CDEF2E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D548A-8C9E-BC4D-9706-475AF7FD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7F04-7710-5F49-B815-010AC169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3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0FC50-9A14-8648-B517-2B8AC237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EB3DF-72F8-F041-A4B3-BAA841855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6C592-9551-7C46-8843-BA3A06910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8F771-5F71-1B48-B1D1-DE214BB09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189E-274E-5D40-A3E4-8DEDC23CF2D4}" type="datetimeFigureOut">
              <a:rPr lang="en-US" smtClean="0"/>
              <a:t>2/22/24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59B8F-21E1-9249-A05E-3D8D6E92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9B959-6E0B-5D45-9C7A-73A3753EB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7F04-7710-5F49-B815-010AC169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1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68327-BA06-A14B-BC38-E21A21F6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2AB96A-266C-7C42-86F7-870BDB01A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5D2F5-DA1A-D34C-B64A-F05950F0E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0D19B-511B-294F-AA2F-D52E38E45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189E-274E-5D40-A3E4-8DEDC23CF2D4}" type="datetimeFigureOut">
              <a:rPr lang="en-US" smtClean="0"/>
              <a:t>2/22/24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83B4E-BADA-3642-9E24-FDC8A025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CF449-508C-1947-B40A-D6320950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7F04-7710-5F49-B815-010AC169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D14B68-1964-FB4A-96D4-4509A1614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277FE-8926-324A-91F4-8CCE3524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1C136-9EF9-E847-8691-1A6C5B5A5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4189E-274E-5D40-A3E4-8DEDC23CF2D4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F8869-2B56-6A45-845C-629CB5CC6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F9706-DEA9-8F45-B99E-7046E6914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67F04-7710-5F49-B815-010AC169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2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mailto:krandall@georgiasoutherne.edu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DGl4h_Dcyg?start=2640&amp;feature=oembed" TargetMode="External"/><Relationship Id="rId4" Type="http://schemas.openxmlformats.org/officeDocument/2006/relationships/image" Target="../media/image6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6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2.png"/><Relationship Id="rId9" Type="http://schemas.openxmlformats.org/officeDocument/2006/relationships/image" Target="../media/image6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4.png"/><Relationship Id="rId4" Type="http://schemas.openxmlformats.org/officeDocument/2006/relationships/image" Target="../media/image68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3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11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8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32.jpeg"/><Relationship Id="rId4" Type="http://schemas.openxmlformats.org/officeDocument/2006/relationships/image" Target="../media/image8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hy Do People Relapse and What Can Be Done About It?">
            <a:extLst>
              <a:ext uri="{FF2B5EF4-FFF2-40B4-BE49-F238E27FC236}">
                <a16:creationId xmlns:a16="http://schemas.microsoft.com/office/drawing/2014/main" id="{70E5EC09-B4D1-3446-993C-44EA35EE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7" y="-248195"/>
            <a:ext cx="12192000" cy="7748374"/>
          </a:xfrm>
          <a:prstGeom prst="rect">
            <a:avLst/>
          </a:prstGeom>
          <a:noFill/>
          <a:ln w="6350"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109ACAB-E9AD-134B-8F35-D5BBB3E8A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097" y="5345431"/>
            <a:ext cx="11751275" cy="877286"/>
          </a:xfrm>
        </p:spPr>
        <p:txBody>
          <a:bodyPr>
            <a:noAutofit/>
          </a:bodyPr>
          <a:lstStyle/>
          <a:p>
            <a:r>
              <a:rPr lang="en-US" sz="4000" dirty="0">
                <a:ea typeface="Baskerville" panose="02020502070401020303" pitchFamily="18" charset="0"/>
                <a:cs typeface="Gurmukhi Sangam MN" pitchFamily="2" charset="0"/>
              </a:rPr>
              <a:t>An Overview of Treatment Relapse in Interventions for Severe Problem Behavior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3E93DB-A8C1-FA44-9DDF-7584A5FC2978}"/>
              </a:ext>
            </a:extLst>
          </p:cNvPr>
          <p:cNvSpPr txBox="1"/>
          <p:nvPr/>
        </p:nvSpPr>
        <p:spPr>
          <a:xfrm>
            <a:off x="3207608" y="4327729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333333"/>
                </a:solidFill>
                <a:effectLst/>
                <a:latin typeface="Segoe UI Emoji" panose="020B0502040204020203" pitchFamily="34" charset="0"/>
              </a:rPr>
              <a:t>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FE640-FF6D-2742-BFCB-CECAA9D2EB34}"/>
              </a:ext>
            </a:extLst>
          </p:cNvPr>
          <p:cNvSpPr txBox="1"/>
          <p:nvPr/>
        </p:nvSpPr>
        <p:spPr>
          <a:xfrm>
            <a:off x="8471675" y="5931780"/>
            <a:ext cx="3725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Savannah Autism Conference, 2024</a:t>
            </a:r>
          </a:p>
          <a:p>
            <a:pPr algn="r"/>
            <a:r>
              <a:rPr lang="en-US" dirty="0"/>
              <a:t>Kayla R. Randall, Ph.D., BCBA-D</a:t>
            </a:r>
          </a:p>
          <a:p>
            <a:pPr algn="r"/>
            <a:r>
              <a:rPr lang="en-US" dirty="0"/>
              <a:t>Georgia Southern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29510-4F26-C145-B68C-149C52B6B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01879" y="1150782"/>
            <a:ext cx="13189225" cy="1063676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Gill Sans MT" panose="020B0502020104020203" pitchFamily="34" charset="77"/>
                <a:ea typeface="Noteworthy Light" panose="02000400000000000000" pitchFamily="2" charset="77"/>
                <a:cs typeface="Calibri" panose="020F050202020403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Gill Sans MT" panose="020B0502020104020203" pitchFamily="34" charset="77"/>
                <a:ea typeface="Noteworthy Light" panose="02000400000000000000" pitchFamily="2" charset="77"/>
                <a:cs typeface="Calibri" panose="020F0502020204030204" pitchFamily="34" charset="0"/>
              </a:rPr>
              <a:t>Why does this keep happening?  </a:t>
            </a:r>
            <a:br>
              <a:rPr lang="en-US" sz="4400" dirty="0">
                <a:latin typeface="Gill Sans MT" panose="020B0502020104020203" pitchFamily="34" charset="77"/>
                <a:ea typeface="Noteworthy Light" panose="02000400000000000000" pitchFamily="2" charset="77"/>
                <a:cs typeface="Calibri" panose="020F0502020204030204" pitchFamily="34" charset="0"/>
              </a:rPr>
            </a:br>
            <a:endParaRPr lang="en-US" sz="44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77"/>
              <a:ea typeface="Noteworthy Light" panose="02000400000000000000" pitchFamily="2" charset="77"/>
              <a:cs typeface="Calibri" panose="020F0502020204030204" pitchFamily="34" charset="0"/>
            </a:endParaRPr>
          </a:p>
        </p:txBody>
      </p:sp>
      <p:pic>
        <p:nvPicPr>
          <p:cNvPr id="7" name="Picture 2" descr="GeorgiaSouthern (@GeorgiaSouthern) / Twitter">
            <a:extLst>
              <a:ext uri="{FF2B5EF4-FFF2-40B4-BE49-F238E27FC236}">
                <a16:creationId xmlns:a16="http://schemas.microsoft.com/office/drawing/2014/main" id="{621BD1B5-4848-87CE-7250-E36645A28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66" y="6599646"/>
            <a:ext cx="153852" cy="15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318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385" y="2778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Treatment Relapse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63895-05C6-F543-BEEC-98037C8E9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419" y="217889"/>
            <a:ext cx="10239531" cy="230571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Return of the problem after successful treatment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218BC8-BC3E-1B44-B446-202E052FC57D}"/>
              </a:ext>
            </a:extLst>
          </p:cNvPr>
          <p:cNvSpPr txBox="1">
            <a:spLocks/>
          </p:cNvSpPr>
          <p:nvPr/>
        </p:nvSpPr>
        <p:spPr>
          <a:xfrm>
            <a:off x="838200" y="215873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4000" dirty="0"/>
              <a:t>Alcoholism </a:t>
            </a:r>
          </a:p>
          <a:p>
            <a:pPr marL="457200" lvl="1" indent="0" algn="ctr">
              <a:buNone/>
            </a:pPr>
            <a:r>
              <a:rPr lang="en-US" sz="4000" dirty="0"/>
              <a:t>Poly drug use </a:t>
            </a:r>
          </a:p>
          <a:p>
            <a:pPr marL="457200" lvl="1" indent="0" algn="ctr">
              <a:buNone/>
            </a:pPr>
            <a:r>
              <a:rPr lang="en-US" sz="4000" dirty="0"/>
              <a:t>Smoking</a:t>
            </a:r>
          </a:p>
          <a:p>
            <a:pPr marL="457200" lvl="1" indent="0" algn="ctr">
              <a:buNone/>
            </a:pPr>
            <a:r>
              <a:rPr lang="en-US" sz="4000" dirty="0"/>
              <a:t>Symptoms of Schizophrenia</a:t>
            </a:r>
          </a:p>
          <a:p>
            <a:pPr marL="457200" lvl="1" indent="0" algn="ctr">
              <a:buNone/>
            </a:pPr>
            <a:r>
              <a:rPr lang="en-US" sz="4000" dirty="0"/>
              <a:t>Cancer</a:t>
            </a:r>
          </a:p>
          <a:p>
            <a:pPr marL="457200" lvl="1" indent="0" algn="ctr">
              <a:buNone/>
            </a:pPr>
            <a:r>
              <a:rPr lang="en-US" sz="4000" dirty="0"/>
              <a:t>Destructive behavior</a:t>
            </a:r>
          </a:p>
        </p:txBody>
      </p:sp>
    </p:spTree>
    <p:extLst>
      <p:ext uri="{BB962C8B-B14F-4D97-AF65-F5344CB8AC3E}">
        <p14:creationId xmlns:p14="http://schemas.microsoft.com/office/powerpoint/2010/main" val="393724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74C8-F657-3B48-AE55-20AD7CF18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Other Potential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322BD-CBDF-234D-8BDD-79CDA5D07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678" y="1825624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Evaluate if discharge criteria are sufficient</a:t>
            </a:r>
            <a:endParaRPr lang="en-US" sz="3600" dirty="0"/>
          </a:p>
          <a:p>
            <a:endParaRPr lang="en-US" sz="1800" dirty="0"/>
          </a:p>
          <a:p>
            <a:r>
              <a:rPr lang="en-US" dirty="0"/>
              <a:t>Spend more time training the alternative response </a:t>
            </a:r>
            <a:r>
              <a:rPr lang="en-US" sz="1600" dirty="0"/>
              <a:t>(Randall, Brown, Kimball, </a:t>
            </a:r>
            <a:r>
              <a:rPr lang="en-US" sz="1600" dirty="0" err="1"/>
              <a:t>Niercessan</a:t>
            </a:r>
            <a:r>
              <a:rPr lang="en-US" sz="1600" dirty="0"/>
              <a:t>, &amp; Bach, 2022)</a:t>
            </a:r>
          </a:p>
          <a:p>
            <a:endParaRPr lang="en-US" sz="1600" dirty="0"/>
          </a:p>
          <a:p>
            <a:r>
              <a:rPr lang="en-US" dirty="0"/>
              <a:t>Conduct regular client follow up</a:t>
            </a:r>
          </a:p>
          <a:p>
            <a:endParaRPr lang="en-US" dirty="0"/>
          </a:p>
          <a:p>
            <a:r>
              <a:rPr lang="en-US" dirty="0"/>
              <a:t>Consider a family-centered care approach </a:t>
            </a:r>
            <a:r>
              <a:rPr lang="en-US" sz="1600" dirty="0"/>
              <a:t>(Brown, Hurd, Randall, Szabo, &amp; </a:t>
            </a:r>
            <a:r>
              <a:rPr lang="en-US" sz="1600" dirty="0" err="1"/>
              <a:t>Mitteer</a:t>
            </a:r>
            <a:r>
              <a:rPr lang="en-US" sz="1600" dirty="0"/>
              <a:t>, submitted)</a:t>
            </a:r>
          </a:p>
          <a:p>
            <a:endParaRPr lang="en-US" sz="1800" dirty="0"/>
          </a:p>
          <a:p>
            <a:r>
              <a:rPr lang="en-US" dirty="0"/>
              <a:t>Consider conducting clinical research</a:t>
            </a:r>
          </a:p>
          <a:p>
            <a:endParaRPr lang="en-US" dirty="0"/>
          </a:p>
          <a:p>
            <a:r>
              <a:rPr lang="en-US" dirty="0"/>
              <a:t>Read basic, applied, and translational research </a:t>
            </a:r>
            <a:r>
              <a:rPr lang="en-US" dirty="0">
                <a:sym typeface="Wingdings" pitchFamily="2" charset="2"/>
              </a:rPr>
              <a:t> </a:t>
            </a:r>
          </a:p>
          <a:p>
            <a:pPr lvl="1"/>
            <a:r>
              <a:rPr lang="en-US" dirty="0">
                <a:sym typeface="Wingdings" pitchFamily="2" charset="2"/>
              </a:rPr>
              <a:t>Kimball &amp; </a:t>
            </a:r>
            <a:r>
              <a:rPr lang="en-US" dirty="0" err="1">
                <a:sym typeface="Wingdings" pitchFamily="2" charset="2"/>
              </a:rPr>
              <a:t>Kranak</a:t>
            </a:r>
            <a:r>
              <a:rPr lang="en-US" dirty="0">
                <a:sym typeface="Wingdings" pitchFamily="2" charset="2"/>
              </a:rPr>
              <a:t>, 2022; St. Peter, 2015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05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B0C59-85C7-E216-AE85-1D0255DC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Positive Aspects of Relapse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9B8F-33D1-A9D5-4272-74F2240D0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Resurgence of previously taught responses to solve quadratic equations </a:t>
            </a:r>
            <a:r>
              <a:rPr lang="en-US" sz="2000" dirty="0"/>
              <a:t>(Williams &amp; St. Peter, 2019)</a:t>
            </a:r>
          </a:p>
          <a:p>
            <a:r>
              <a:rPr lang="en-US" dirty="0"/>
              <a:t>Resurgence of appropriate communication for individuals with ASD and severe problem behavior </a:t>
            </a:r>
            <a:r>
              <a:rPr lang="en-US" sz="2000" dirty="0"/>
              <a:t>(Hoffman &amp; </a:t>
            </a:r>
            <a:r>
              <a:rPr lang="en-US" sz="2000" dirty="0" err="1"/>
              <a:t>Falcomata</a:t>
            </a:r>
            <a:r>
              <a:rPr lang="en-US" sz="2000" dirty="0"/>
              <a:t>, 2014)</a:t>
            </a:r>
          </a:p>
          <a:p>
            <a:r>
              <a:rPr lang="en-US" dirty="0"/>
              <a:t>Resurgence of conditional discriminations in college students </a:t>
            </a:r>
            <a:r>
              <a:rPr lang="en-US" sz="2000" dirty="0"/>
              <a:t>(Wilson &amp; Hayes, 1996)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6011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5AF4B-F386-1D6E-E207-0ECEBEE3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1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Questions/Stories to Share?</a:t>
            </a:r>
          </a:p>
        </p:txBody>
      </p:sp>
    </p:spTree>
    <p:extLst>
      <p:ext uri="{BB962C8B-B14F-4D97-AF65-F5344CB8AC3E}">
        <p14:creationId xmlns:p14="http://schemas.microsoft.com/office/powerpoint/2010/main" val="27707199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CCAB7-7A8F-004C-AC87-A04A600F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21" y="166862"/>
            <a:ext cx="2990088" cy="3986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C76CC-B75C-0D48-9760-4B5724EF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977" y="173736"/>
            <a:ext cx="4584192" cy="3438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A6CFF-6F1E-1644-91EC-96F71BFCD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33" y="3611880"/>
            <a:ext cx="3962400" cy="297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073693-A006-E448-9307-C83D27789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757" y="3634740"/>
            <a:ext cx="3962400" cy="297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360AD2-ABF3-3E43-BB6C-67CCDE8B8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5281" y="2395728"/>
            <a:ext cx="3264408" cy="4352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9D3F6C-8B84-5348-A1AD-54AE1DAC4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369" y="173736"/>
            <a:ext cx="2990088" cy="39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801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AE43-27EC-C542-94EB-C4BFD15B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781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8AF9A-DA28-574C-BFBC-1D4D9C329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656" y="402018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/>
              <a:t>krandall@georgiasouthern.edu</a:t>
            </a:r>
            <a:endParaRPr lang="en-US" b="1" dirty="0"/>
          </a:p>
        </p:txBody>
      </p:sp>
      <p:pic>
        <p:nvPicPr>
          <p:cNvPr id="1026" name="Picture 2" descr="GeorgiaSouthern (@GeorgiaSouthern) / Twitter">
            <a:extLst>
              <a:ext uri="{FF2B5EF4-FFF2-40B4-BE49-F238E27FC236}">
                <a16:creationId xmlns:a16="http://schemas.microsoft.com/office/drawing/2014/main" id="{7C293298-1F65-C444-ADDA-A8D749C9E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618" y="899615"/>
            <a:ext cx="2148764" cy="21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176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06F95F-63DC-0D48-BFED-2A4F7F9B9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900" y="-416569"/>
            <a:ext cx="7810277" cy="7691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3D9297-3FF8-6745-A068-2F81A72C5A3A}"/>
              </a:ext>
            </a:extLst>
          </p:cNvPr>
          <p:cNvSpPr txBox="1"/>
          <p:nvPr/>
        </p:nvSpPr>
        <p:spPr>
          <a:xfrm rot="19762406">
            <a:off x="4417255" y="4276578"/>
            <a:ext cx="14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Briggs et al.,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7ABF8-58EF-1445-932A-C729A2CAE506}"/>
              </a:ext>
            </a:extLst>
          </p:cNvPr>
          <p:cNvSpPr txBox="1"/>
          <p:nvPr/>
        </p:nvSpPr>
        <p:spPr>
          <a:xfrm rot="19762406">
            <a:off x="4802745" y="3624590"/>
            <a:ext cx="169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Muething</a:t>
            </a:r>
            <a:r>
              <a:rPr lang="en-US" sz="1200" dirty="0"/>
              <a:t> et al., 2020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E750D0-5051-C24D-ACE9-43B8D21A3AA1}"/>
              </a:ext>
            </a:extLst>
          </p:cNvPr>
          <p:cNvSpPr txBox="1"/>
          <p:nvPr/>
        </p:nvSpPr>
        <p:spPr>
          <a:xfrm rot="19762406">
            <a:off x="4743024" y="3425380"/>
            <a:ext cx="169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Muething</a:t>
            </a:r>
            <a:r>
              <a:rPr lang="en-US" sz="1200" dirty="0"/>
              <a:t> et al., 2020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28948-0FD4-D44A-A85F-3BDA94BA2A6A}"/>
              </a:ext>
            </a:extLst>
          </p:cNvPr>
          <p:cNvSpPr txBox="1"/>
          <p:nvPr/>
        </p:nvSpPr>
        <p:spPr>
          <a:xfrm rot="19762406">
            <a:off x="5247593" y="2739108"/>
            <a:ext cx="169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Falligant</a:t>
            </a:r>
            <a:r>
              <a:rPr lang="en-US" sz="1200" dirty="0"/>
              <a:t> et al.,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9AD34-C1B8-8D41-8B33-98D38ADC929F}"/>
              </a:ext>
            </a:extLst>
          </p:cNvPr>
          <p:cNvSpPr txBox="1"/>
          <p:nvPr/>
        </p:nvSpPr>
        <p:spPr>
          <a:xfrm rot="19762406">
            <a:off x="5091606" y="2575176"/>
            <a:ext cx="169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Kranak</a:t>
            </a:r>
            <a:r>
              <a:rPr lang="en-US" sz="1200" dirty="0"/>
              <a:t> et al.,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B5EF04-EE6C-0344-89AF-76292B327A53}"/>
              </a:ext>
            </a:extLst>
          </p:cNvPr>
          <p:cNvSpPr txBox="1"/>
          <p:nvPr/>
        </p:nvSpPr>
        <p:spPr>
          <a:xfrm rot="19762406">
            <a:off x="5669620" y="1924178"/>
            <a:ext cx="169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Mitteer</a:t>
            </a:r>
            <a:r>
              <a:rPr lang="en-US" sz="1200" dirty="0"/>
              <a:t> et al.,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A7BF3F-F88D-F04D-9331-32C61AD0D4BF}"/>
              </a:ext>
            </a:extLst>
          </p:cNvPr>
          <p:cNvSpPr txBox="1"/>
          <p:nvPr/>
        </p:nvSpPr>
        <p:spPr>
          <a:xfrm rot="19762406">
            <a:off x="5603360" y="1755293"/>
            <a:ext cx="169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Haney et al.,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4E42A0-6D58-1B48-B130-567E18A6B4EC}"/>
              </a:ext>
            </a:extLst>
          </p:cNvPr>
          <p:cNvSpPr txBox="1"/>
          <p:nvPr/>
        </p:nvSpPr>
        <p:spPr>
          <a:xfrm rot="19762406">
            <a:off x="5513633" y="1611366"/>
            <a:ext cx="169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Falligant</a:t>
            </a:r>
            <a:r>
              <a:rPr lang="en-US" sz="1200" dirty="0"/>
              <a:t> et al., 2022</a:t>
            </a:r>
          </a:p>
        </p:txBody>
      </p:sp>
    </p:spTree>
    <p:extLst>
      <p:ext uri="{BB962C8B-B14F-4D97-AF65-F5344CB8AC3E}">
        <p14:creationId xmlns:p14="http://schemas.microsoft.com/office/powerpoint/2010/main" val="2600792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AF30-4E7A-7148-8585-35AAE6FD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331" y="235068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Name some examples of problem behavior you’ve encountered……Give me </a:t>
            </a:r>
            <a:r>
              <a:rPr lang="en-US"/>
              <a:t>your hardest!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37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2C19A-F04C-5F4E-BBE1-30B8C4BFD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873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Successful Treatment</a:t>
            </a:r>
          </a:p>
        </p:txBody>
      </p:sp>
    </p:spTree>
    <p:extLst>
      <p:ext uri="{BB962C8B-B14F-4D97-AF65-F5344CB8AC3E}">
        <p14:creationId xmlns:p14="http://schemas.microsoft.com/office/powerpoint/2010/main" val="1814001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19C63C-E4BA-8444-80D7-9C03C07E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49" y="457897"/>
            <a:ext cx="9544241" cy="27066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2528CC-310A-F348-AFC4-FB6F02D9E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50" y="3429000"/>
            <a:ext cx="9544240" cy="29711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5166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60767-134D-3944-8229-755A449DB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894" y="637400"/>
            <a:ext cx="6845300" cy="5143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6C8A99-ADB5-E24A-AEB3-23E9D423105D}"/>
              </a:ext>
            </a:extLst>
          </p:cNvPr>
          <p:cNvSpPr txBox="1"/>
          <p:nvPr/>
        </p:nvSpPr>
        <p:spPr>
          <a:xfrm>
            <a:off x="7563099" y="6488668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Fisher, Greer, Fuhrman, Saini, &amp; Simmons,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553D2-D7CF-B240-AED3-44B54B38F23C}"/>
              </a:ext>
            </a:extLst>
          </p:cNvPr>
          <p:cNvSpPr txBox="1"/>
          <p:nvPr/>
        </p:nvSpPr>
        <p:spPr>
          <a:xfrm rot="16200000">
            <a:off x="-786259" y="3024297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Responses per Minute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E4995D-870A-AF48-BA59-86A63ED3F199}"/>
              </a:ext>
            </a:extLst>
          </p:cNvPr>
          <p:cNvSpPr txBox="1"/>
          <p:nvPr/>
        </p:nvSpPr>
        <p:spPr>
          <a:xfrm>
            <a:off x="3085513" y="5595860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</a:p>
        </p:txBody>
      </p:sp>
    </p:spTree>
    <p:extLst>
      <p:ext uri="{BB962C8B-B14F-4D97-AF65-F5344CB8AC3E}">
        <p14:creationId xmlns:p14="http://schemas.microsoft.com/office/powerpoint/2010/main" val="297805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/>
          <p:nvPr/>
        </p:nvSpPr>
        <p:spPr>
          <a:xfrm>
            <a:off x="0" y="0"/>
            <a:ext cx="12192000" cy="4923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7" descr="Image result for child fi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41" y="2200258"/>
            <a:ext cx="4242327" cy="31817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7"/>
          <p:cNvCxnSpPr/>
          <p:nvPr/>
        </p:nvCxnSpPr>
        <p:spPr>
          <a:xfrm>
            <a:off x="4603529" y="3486803"/>
            <a:ext cx="2438400" cy="0"/>
          </a:xfrm>
          <a:prstGeom prst="straightConnector1">
            <a:avLst/>
          </a:prstGeom>
          <a:noFill/>
          <a:ln w="1746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5" name="Google Shape;115;p7"/>
          <p:cNvSpPr/>
          <p:nvPr/>
        </p:nvSpPr>
        <p:spPr>
          <a:xfrm>
            <a:off x="4497961" y="2441538"/>
            <a:ext cx="2207671" cy="2090529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Apple 32GB iPad Air (Wi-Fi Only, Space Gray) MD786LL/B B&amp;H Photo">
            <a:extLst>
              <a:ext uri="{FF2B5EF4-FFF2-40B4-BE49-F238E27FC236}">
                <a16:creationId xmlns:a16="http://schemas.microsoft.com/office/drawing/2014/main" id="{E9E1D961-876E-1642-81B1-998D658A7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843" y="1450975"/>
            <a:ext cx="3956049" cy="395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"/>
          <p:cNvSpPr txBox="1"/>
          <p:nvPr/>
        </p:nvSpPr>
        <p:spPr>
          <a:xfrm>
            <a:off x="0" y="0"/>
            <a:ext cx="12192000" cy="4923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" name="Google Shape;125;p8"/>
          <p:cNvCxnSpPr/>
          <p:nvPr/>
        </p:nvCxnSpPr>
        <p:spPr>
          <a:xfrm>
            <a:off x="5092103" y="2835697"/>
            <a:ext cx="2438400" cy="0"/>
          </a:xfrm>
          <a:prstGeom prst="straightConnector1">
            <a:avLst/>
          </a:prstGeom>
          <a:noFill/>
          <a:ln w="1746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126" name="Google Shape;126;p8"/>
          <p:cNvGrpSpPr/>
          <p:nvPr/>
        </p:nvGrpSpPr>
        <p:grpSpPr>
          <a:xfrm>
            <a:off x="2253384" y="2104601"/>
            <a:ext cx="2018432" cy="1415718"/>
            <a:chOff x="1690038" y="1578451"/>
            <a:chExt cx="1513824" cy="1061789"/>
          </a:xfrm>
        </p:grpSpPr>
        <p:sp>
          <p:nvSpPr>
            <p:cNvPr id="127" name="Google Shape;127;p8"/>
            <p:cNvSpPr txBox="1"/>
            <p:nvPr/>
          </p:nvSpPr>
          <p:spPr>
            <a:xfrm>
              <a:off x="1690038" y="1578451"/>
              <a:ext cx="1513824" cy="1061789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D5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28" name="Google Shape;128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29084" y="1708907"/>
              <a:ext cx="835732" cy="8357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0" name="Google Shape;13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1142" y="2608343"/>
            <a:ext cx="1479237" cy="196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Apple 32GB iPad Air (Wi-Fi Only, Space Gray) MD786LL/B B&amp;H Photo">
            <a:extLst>
              <a:ext uri="{FF2B5EF4-FFF2-40B4-BE49-F238E27FC236}">
                <a16:creationId xmlns:a16="http://schemas.microsoft.com/office/drawing/2014/main" id="{7A1B69A0-7A96-E84E-AAD5-259EB7A06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943" y="1323975"/>
            <a:ext cx="3956049" cy="395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726217-64F0-0D40-9616-2F19534A5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013" y="376432"/>
            <a:ext cx="5905500" cy="5711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9EF167-A2E1-ED4F-A757-957777A0E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850" y="1917700"/>
            <a:ext cx="1257300" cy="88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EE5F3C-2FAB-0547-9C7F-C3908BB21723}"/>
              </a:ext>
            </a:extLst>
          </p:cNvPr>
          <p:cNvSpPr txBox="1"/>
          <p:nvPr/>
        </p:nvSpPr>
        <p:spPr>
          <a:xfrm>
            <a:off x="7563099" y="6488668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Fisher, Greer, Fuhrman, Saini, &amp; Simmons,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BF8FF-67DB-224D-A4EF-4D6F6893FEB9}"/>
              </a:ext>
            </a:extLst>
          </p:cNvPr>
          <p:cNvSpPr txBox="1"/>
          <p:nvPr/>
        </p:nvSpPr>
        <p:spPr>
          <a:xfrm rot="16200000">
            <a:off x="184668" y="3047385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Responses per Minute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A44CDC-D247-664C-907E-C27728A85D57}"/>
              </a:ext>
            </a:extLst>
          </p:cNvPr>
          <p:cNvSpPr txBox="1"/>
          <p:nvPr/>
        </p:nvSpPr>
        <p:spPr>
          <a:xfrm>
            <a:off x="3645346" y="6013304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</a:p>
        </p:txBody>
      </p:sp>
    </p:spTree>
    <p:extLst>
      <p:ext uri="{BB962C8B-B14F-4D97-AF65-F5344CB8AC3E}">
        <p14:creationId xmlns:p14="http://schemas.microsoft.com/office/powerpoint/2010/main" val="3550864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2988B1-A743-3345-8B36-8841EDD83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75" y="1392701"/>
            <a:ext cx="3408862" cy="3812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77522F-17DF-E643-97ED-D12351F72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045" y="1392701"/>
            <a:ext cx="3203910" cy="3812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9A24F7-C1BD-D546-949B-E039760D5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263" y="1352924"/>
            <a:ext cx="3510989" cy="3852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D95F45-181A-9341-BAAA-2D15EC6DA0B8}"/>
              </a:ext>
            </a:extLst>
          </p:cNvPr>
          <p:cNvSpPr txBox="1"/>
          <p:nvPr/>
        </p:nvSpPr>
        <p:spPr>
          <a:xfrm>
            <a:off x="717453" y="6488668"/>
            <a:ext cx="1205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 Dr. Brian Iwata’s presentation on the assessment and treatment of SIB at Western Michigan University, 2014</a:t>
            </a:r>
          </a:p>
        </p:txBody>
      </p:sp>
    </p:spTree>
    <p:extLst>
      <p:ext uri="{BB962C8B-B14F-4D97-AF65-F5344CB8AC3E}">
        <p14:creationId xmlns:p14="http://schemas.microsoft.com/office/powerpoint/2010/main" val="836331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623A1-AA21-0088-72AE-39F647409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0" y="1473200"/>
            <a:ext cx="38481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66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3D44E-5CD5-6345-99E6-E718A58D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730250"/>
            <a:ext cx="5588000" cy="539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69CDDC-E48B-6742-A7DF-D2B68679D038}"/>
              </a:ext>
            </a:extLst>
          </p:cNvPr>
          <p:cNvSpPr txBox="1"/>
          <p:nvPr/>
        </p:nvSpPr>
        <p:spPr>
          <a:xfrm>
            <a:off x="4721860" y="4598768"/>
            <a:ext cx="2926080" cy="379827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3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AF30-4E7A-7148-8585-35AAE6FD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331" y="23506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Name some examples of treatment you’ve implemented……Give me your best!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099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C02BE4-7D82-9F43-BC39-28955AE0C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58" y="253953"/>
            <a:ext cx="7883927" cy="26518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26A2F4-FF03-194C-B62A-8C4149A7B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186" y="1382938"/>
            <a:ext cx="7875743" cy="27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E7C4F-D6D8-AE40-9738-06D602FB8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651" y="2574746"/>
            <a:ext cx="9614293" cy="26518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AC6963-7B73-094D-99F3-30F0AA3FA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826" y="3695443"/>
            <a:ext cx="9043510" cy="27229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689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83EF4-CDD0-D44C-A2DA-F8412603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779" y="1054448"/>
            <a:ext cx="2139779" cy="67284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Malik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9BC5D4-27E2-3047-8227-8BFD3390FA59}"/>
              </a:ext>
            </a:extLst>
          </p:cNvPr>
          <p:cNvSpPr txBox="1">
            <a:spLocks/>
          </p:cNvSpPr>
          <p:nvPr/>
        </p:nvSpPr>
        <p:spPr>
          <a:xfrm>
            <a:off x="4650277" y="3568943"/>
            <a:ext cx="2139779" cy="672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Kylie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E23D31-854A-F24E-8B3F-20EB0DA4FFDB}"/>
              </a:ext>
            </a:extLst>
          </p:cNvPr>
          <p:cNvSpPr txBox="1">
            <a:spLocks/>
          </p:cNvSpPr>
          <p:nvPr/>
        </p:nvSpPr>
        <p:spPr>
          <a:xfrm>
            <a:off x="9316756" y="217533"/>
            <a:ext cx="2139779" cy="672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Anthony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F5CCD8-5B8C-154E-81D4-ABC699060583}"/>
              </a:ext>
            </a:extLst>
          </p:cNvPr>
          <p:cNvSpPr txBox="1">
            <a:spLocks/>
          </p:cNvSpPr>
          <p:nvPr/>
        </p:nvSpPr>
        <p:spPr>
          <a:xfrm>
            <a:off x="2116556" y="5233845"/>
            <a:ext cx="2139779" cy="672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Ishmael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37FC4-F0DA-314F-A3BB-0304C90234F6}"/>
              </a:ext>
            </a:extLst>
          </p:cNvPr>
          <p:cNvSpPr txBox="1">
            <a:spLocks/>
          </p:cNvSpPr>
          <p:nvPr/>
        </p:nvSpPr>
        <p:spPr>
          <a:xfrm>
            <a:off x="778683" y="6066296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Sarah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52022-5671-7849-8B4C-D9C11979C0CF}"/>
              </a:ext>
            </a:extLst>
          </p:cNvPr>
          <p:cNvSpPr txBox="1">
            <a:spLocks/>
          </p:cNvSpPr>
          <p:nvPr/>
        </p:nvSpPr>
        <p:spPr>
          <a:xfrm>
            <a:off x="7165889" y="1904041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8CEED4-7A11-3144-97A7-709D7433ED4E}"/>
              </a:ext>
            </a:extLst>
          </p:cNvPr>
          <p:cNvSpPr txBox="1">
            <a:spLocks/>
          </p:cNvSpPr>
          <p:nvPr/>
        </p:nvSpPr>
        <p:spPr>
          <a:xfrm>
            <a:off x="6043672" y="2736492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Houston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ED6F62-1E85-5B41-9B4B-9C6134C03797}"/>
              </a:ext>
            </a:extLst>
          </p:cNvPr>
          <p:cNvSpPr txBox="1">
            <a:spLocks/>
          </p:cNvSpPr>
          <p:nvPr/>
        </p:nvSpPr>
        <p:spPr>
          <a:xfrm>
            <a:off x="3354560" y="4401394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Lawrence</a:t>
            </a:r>
          </a:p>
        </p:txBody>
      </p:sp>
    </p:spTree>
    <p:extLst>
      <p:ext uri="{BB962C8B-B14F-4D97-AF65-F5344CB8AC3E}">
        <p14:creationId xmlns:p14="http://schemas.microsoft.com/office/powerpoint/2010/main" val="281392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385" y="2778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Treatment Relapse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63895-05C6-F543-BEEC-98037C8E9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419" y="217889"/>
            <a:ext cx="10239531" cy="230571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Return of the problem after successful treatment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94479" y="2278504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F62C30-23E1-6A46-8782-914A0A12E35F}"/>
              </a:ext>
            </a:extLst>
          </p:cNvPr>
          <p:cNvCxnSpPr/>
          <p:nvPr/>
        </p:nvCxnSpPr>
        <p:spPr>
          <a:xfrm>
            <a:off x="1868931" y="2278504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D1386C-2977-BE46-937E-4E7ECC157F1F}"/>
              </a:ext>
            </a:extLst>
          </p:cNvPr>
          <p:cNvSpPr txBox="1"/>
          <p:nvPr/>
        </p:nvSpPr>
        <p:spPr>
          <a:xfrm>
            <a:off x="0" y="2890074"/>
            <a:ext cx="33476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dirty="0">
                <a:solidFill>
                  <a:prstClr val="black"/>
                </a:solidFill>
              </a:rPr>
              <a:t>Resurgence</a:t>
            </a:r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C2305C-5700-B04F-A953-1700F7BFDD66}"/>
              </a:ext>
            </a:extLst>
          </p:cNvPr>
          <p:cNvCxnSpPr/>
          <p:nvPr/>
        </p:nvCxnSpPr>
        <p:spPr>
          <a:xfrm>
            <a:off x="4524689" y="2278504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7531609-837C-D74B-BEC2-5E69FBF4F24A}"/>
              </a:ext>
            </a:extLst>
          </p:cNvPr>
          <p:cNvSpPr txBox="1"/>
          <p:nvPr/>
        </p:nvSpPr>
        <p:spPr>
          <a:xfrm>
            <a:off x="2652524" y="2919934"/>
            <a:ext cx="33476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dirty="0">
                <a:solidFill>
                  <a:prstClr val="black"/>
                </a:solidFill>
              </a:rPr>
              <a:t>Renewal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7FB004-65AB-E64B-8DB7-30D297EB7DE1}"/>
              </a:ext>
            </a:extLst>
          </p:cNvPr>
          <p:cNvSpPr txBox="1"/>
          <p:nvPr/>
        </p:nvSpPr>
        <p:spPr>
          <a:xfrm>
            <a:off x="5573624" y="2929204"/>
            <a:ext cx="38147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dirty="0">
                <a:solidFill>
                  <a:prstClr val="black"/>
                </a:solidFill>
              </a:rPr>
              <a:t>Reinstatement</a:t>
            </a:r>
          </a:p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B7B196-CDFF-CD45-8AA0-B2614E60AAF8}"/>
              </a:ext>
            </a:extLst>
          </p:cNvPr>
          <p:cNvCxnSpPr/>
          <p:nvPr/>
        </p:nvCxnSpPr>
        <p:spPr>
          <a:xfrm>
            <a:off x="7690112" y="2258516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CE3D224-A116-FB49-85F7-81848951C547}"/>
              </a:ext>
            </a:extLst>
          </p:cNvPr>
          <p:cNvSpPr txBox="1"/>
          <p:nvPr/>
        </p:nvSpPr>
        <p:spPr>
          <a:xfrm>
            <a:off x="8961838" y="2917108"/>
            <a:ext cx="33476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dirty="0">
                <a:solidFill>
                  <a:prstClr val="black"/>
                </a:solidFill>
              </a:rPr>
              <a:t>Recovery</a:t>
            </a:r>
          </a:p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11E6F0-4A17-8F42-82B7-EAD53D9CBBEA}"/>
              </a:ext>
            </a:extLst>
          </p:cNvPr>
          <p:cNvCxnSpPr/>
          <p:nvPr/>
        </p:nvCxnSpPr>
        <p:spPr>
          <a:xfrm>
            <a:off x="10915495" y="2299411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202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E9BF9-92A8-A0AF-19CD-4C9534C33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2505892" cy="17797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Resurgence</a:t>
            </a:r>
          </a:p>
          <a:p>
            <a:pPr marL="0" indent="0">
              <a:buNone/>
            </a:pPr>
            <a:r>
              <a:rPr lang="en-US" dirty="0"/>
              <a:t>Renewal</a:t>
            </a:r>
          </a:p>
          <a:p>
            <a:pPr marL="0" indent="0">
              <a:buNone/>
            </a:pPr>
            <a:r>
              <a:rPr lang="en-US" dirty="0"/>
              <a:t>Reinstatement</a:t>
            </a:r>
          </a:p>
          <a:p>
            <a:pPr marL="0" indent="0">
              <a:buNone/>
            </a:pPr>
            <a:r>
              <a:rPr lang="en-US" dirty="0"/>
              <a:t>Recovery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698412-48FC-9509-16DD-FB3D03489D4E}"/>
              </a:ext>
            </a:extLst>
          </p:cNvPr>
          <p:cNvSpPr txBox="1">
            <a:spLocks/>
          </p:cNvSpPr>
          <p:nvPr/>
        </p:nvSpPr>
        <p:spPr>
          <a:xfrm>
            <a:off x="0" y="1777727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3A2EC-E101-6EFF-2907-312285866363}"/>
              </a:ext>
            </a:extLst>
          </p:cNvPr>
          <p:cNvSpPr txBox="1">
            <a:spLocks/>
          </p:cNvSpPr>
          <p:nvPr/>
        </p:nvSpPr>
        <p:spPr>
          <a:xfrm>
            <a:off x="0" y="3555454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14B42B-9C03-0F04-960F-67475F8F7D76}"/>
              </a:ext>
            </a:extLst>
          </p:cNvPr>
          <p:cNvSpPr txBox="1">
            <a:spLocks/>
          </p:cNvSpPr>
          <p:nvPr/>
        </p:nvSpPr>
        <p:spPr>
          <a:xfrm>
            <a:off x="0" y="5331185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ED5958-FF67-28F7-FA54-E5FF8D3527DC}"/>
              </a:ext>
            </a:extLst>
          </p:cNvPr>
          <p:cNvSpPr txBox="1">
            <a:spLocks/>
          </p:cNvSpPr>
          <p:nvPr/>
        </p:nvSpPr>
        <p:spPr>
          <a:xfrm>
            <a:off x="2118360" y="0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B06FD61-62CE-B5E1-4497-9EC852914872}"/>
              </a:ext>
            </a:extLst>
          </p:cNvPr>
          <p:cNvSpPr txBox="1">
            <a:spLocks/>
          </p:cNvSpPr>
          <p:nvPr/>
        </p:nvSpPr>
        <p:spPr>
          <a:xfrm>
            <a:off x="2118360" y="1773735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C2211B-0F9C-D1D0-7824-2BF0FC298742}"/>
              </a:ext>
            </a:extLst>
          </p:cNvPr>
          <p:cNvSpPr txBox="1">
            <a:spLocks/>
          </p:cNvSpPr>
          <p:nvPr/>
        </p:nvSpPr>
        <p:spPr>
          <a:xfrm>
            <a:off x="2118360" y="3547470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139C5E-6FE4-D5E2-1032-4D6935A98731}"/>
              </a:ext>
            </a:extLst>
          </p:cNvPr>
          <p:cNvSpPr txBox="1">
            <a:spLocks/>
          </p:cNvSpPr>
          <p:nvPr/>
        </p:nvSpPr>
        <p:spPr>
          <a:xfrm>
            <a:off x="2144486" y="5315217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34A292-70BA-5EB7-BA9E-BC945CE29111}"/>
              </a:ext>
            </a:extLst>
          </p:cNvPr>
          <p:cNvSpPr txBox="1">
            <a:spLocks/>
          </p:cNvSpPr>
          <p:nvPr/>
        </p:nvSpPr>
        <p:spPr>
          <a:xfrm>
            <a:off x="4236720" y="-15968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8795671-9D25-4271-9EEC-42AE4C86E7B9}"/>
              </a:ext>
            </a:extLst>
          </p:cNvPr>
          <p:cNvSpPr txBox="1">
            <a:spLocks/>
          </p:cNvSpPr>
          <p:nvPr/>
        </p:nvSpPr>
        <p:spPr>
          <a:xfrm>
            <a:off x="6291943" y="-15969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901961-ADF5-6B14-3D83-684C895C8034}"/>
              </a:ext>
            </a:extLst>
          </p:cNvPr>
          <p:cNvSpPr txBox="1">
            <a:spLocks/>
          </p:cNvSpPr>
          <p:nvPr/>
        </p:nvSpPr>
        <p:spPr>
          <a:xfrm>
            <a:off x="8347166" y="-15970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3C18305-1125-A123-B63B-1FCF54081EC4}"/>
              </a:ext>
            </a:extLst>
          </p:cNvPr>
          <p:cNvSpPr txBox="1">
            <a:spLocks/>
          </p:cNvSpPr>
          <p:nvPr/>
        </p:nvSpPr>
        <p:spPr>
          <a:xfrm>
            <a:off x="10402389" y="-15971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B09E6D8-AA64-AE55-C088-123AEED92178}"/>
              </a:ext>
            </a:extLst>
          </p:cNvPr>
          <p:cNvSpPr txBox="1">
            <a:spLocks/>
          </p:cNvSpPr>
          <p:nvPr/>
        </p:nvSpPr>
        <p:spPr>
          <a:xfrm>
            <a:off x="4228012" y="1741798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18B8F70-D99B-C4B0-68CB-E51BFC31D64F}"/>
              </a:ext>
            </a:extLst>
          </p:cNvPr>
          <p:cNvSpPr txBox="1">
            <a:spLocks/>
          </p:cNvSpPr>
          <p:nvPr/>
        </p:nvSpPr>
        <p:spPr>
          <a:xfrm>
            <a:off x="4174672" y="3483596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E6B8B3A-FED4-641E-D857-18FB3512D8B2}"/>
              </a:ext>
            </a:extLst>
          </p:cNvPr>
          <p:cNvSpPr txBox="1">
            <a:spLocks/>
          </p:cNvSpPr>
          <p:nvPr/>
        </p:nvSpPr>
        <p:spPr>
          <a:xfrm>
            <a:off x="4236720" y="5315216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F3FCEF7-04F3-C514-A4CF-D4EBD9681CD5}"/>
              </a:ext>
            </a:extLst>
          </p:cNvPr>
          <p:cNvSpPr txBox="1">
            <a:spLocks/>
          </p:cNvSpPr>
          <p:nvPr/>
        </p:nvSpPr>
        <p:spPr>
          <a:xfrm>
            <a:off x="6291943" y="1748784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6B9A822-2853-8954-8156-CDD1E351598A}"/>
              </a:ext>
            </a:extLst>
          </p:cNvPr>
          <p:cNvSpPr txBox="1">
            <a:spLocks/>
          </p:cNvSpPr>
          <p:nvPr/>
        </p:nvSpPr>
        <p:spPr>
          <a:xfrm>
            <a:off x="6291943" y="3445671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465A55F-4FE4-BD19-8C10-5A8934A90863}"/>
              </a:ext>
            </a:extLst>
          </p:cNvPr>
          <p:cNvSpPr txBox="1">
            <a:spLocks/>
          </p:cNvSpPr>
          <p:nvPr/>
        </p:nvSpPr>
        <p:spPr>
          <a:xfrm>
            <a:off x="6288678" y="5286273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9317D93-D507-DDED-9F24-25B6457EF44C}"/>
              </a:ext>
            </a:extLst>
          </p:cNvPr>
          <p:cNvSpPr txBox="1">
            <a:spLocks/>
          </p:cNvSpPr>
          <p:nvPr/>
        </p:nvSpPr>
        <p:spPr>
          <a:xfrm>
            <a:off x="8401595" y="1763255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F2E1514-989B-63B6-9042-40BFD494599B}"/>
              </a:ext>
            </a:extLst>
          </p:cNvPr>
          <p:cNvSpPr txBox="1">
            <a:spLocks/>
          </p:cNvSpPr>
          <p:nvPr/>
        </p:nvSpPr>
        <p:spPr>
          <a:xfrm>
            <a:off x="8392887" y="3468625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C4BD970-E68E-71FE-E05B-A8FE0A317B46}"/>
              </a:ext>
            </a:extLst>
          </p:cNvPr>
          <p:cNvSpPr txBox="1">
            <a:spLocks/>
          </p:cNvSpPr>
          <p:nvPr/>
        </p:nvSpPr>
        <p:spPr>
          <a:xfrm>
            <a:off x="8401595" y="5271302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E05AB49-3660-790B-0E5D-81CDA7D72E78}"/>
              </a:ext>
            </a:extLst>
          </p:cNvPr>
          <p:cNvSpPr txBox="1">
            <a:spLocks/>
          </p:cNvSpPr>
          <p:nvPr/>
        </p:nvSpPr>
        <p:spPr>
          <a:xfrm>
            <a:off x="10465526" y="1737556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F398867-BB89-1351-160D-2C6BA9A3AC11}"/>
              </a:ext>
            </a:extLst>
          </p:cNvPr>
          <p:cNvSpPr txBox="1">
            <a:spLocks/>
          </p:cNvSpPr>
          <p:nvPr/>
        </p:nvSpPr>
        <p:spPr>
          <a:xfrm>
            <a:off x="10402389" y="3468624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0CF3621-C5A0-4D8E-42B4-3697245A15FF}"/>
              </a:ext>
            </a:extLst>
          </p:cNvPr>
          <p:cNvSpPr txBox="1">
            <a:spLocks/>
          </p:cNvSpPr>
          <p:nvPr/>
        </p:nvSpPr>
        <p:spPr>
          <a:xfrm>
            <a:off x="10432870" y="5271302"/>
            <a:ext cx="2505892" cy="1779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Resurgence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Renewal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Reinstatement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719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81414-5962-6F87-1266-38945A01F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291" y="310787"/>
            <a:ext cx="9194800" cy="2552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65C7EB-4176-B39B-9AAA-178F85F01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50" y="3059430"/>
            <a:ext cx="6997700" cy="3619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5613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385" y="2778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Treatment Relapse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63895-05C6-F543-BEEC-98037C8E9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419" y="217889"/>
            <a:ext cx="10239531" cy="230571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Return of the problem after successful treatment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94479" y="2278504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F62C30-23E1-6A46-8782-914A0A12E35F}"/>
              </a:ext>
            </a:extLst>
          </p:cNvPr>
          <p:cNvCxnSpPr/>
          <p:nvPr/>
        </p:nvCxnSpPr>
        <p:spPr>
          <a:xfrm>
            <a:off x="1868931" y="2278504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D1386C-2977-BE46-937E-4E7ECC157F1F}"/>
              </a:ext>
            </a:extLst>
          </p:cNvPr>
          <p:cNvSpPr txBox="1"/>
          <p:nvPr/>
        </p:nvSpPr>
        <p:spPr>
          <a:xfrm>
            <a:off x="-717453" y="2847871"/>
            <a:ext cx="118168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b="1" dirty="0">
                <a:solidFill>
                  <a:prstClr val="black"/>
                </a:solidFill>
              </a:rPr>
              <a:t>Resurgence: </a:t>
            </a:r>
            <a:r>
              <a:rPr lang="en-US" sz="4000" dirty="0">
                <a:solidFill>
                  <a:prstClr val="black"/>
                </a:solidFill>
              </a:rPr>
              <a:t>Problem comes back because the alternative response is challenged</a:t>
            </a:r>
          </a:p>
          <a:p>
            <a:endParaRPr lang="en-US" dirty="0"/>
          </a:p>
        </p:txBody>
      </p:sp>
      <p:pic>
        <p:nvPicPr>
          <p:cNvPr id="18" name="Picture 2" descr="Amazon.com: Foxtop Black Wall Clock Silent Non Ticking 10 Inch Battery  Operated Quartz Clock for Living Room Bedroom Home Office Classroom School  Kitchen : Everything Else">
            <a:extLst>
              <a:ext uri="{FF2B5EF4-FFF2-40B4-BE49-F238E27FC236}">
                <a16:creationId xmlns:a16="http://schemas.microsoft.com/office/drawing/2014/main" id="{0CD2FE2D-1E54-AE4E-9D91-BBF4B95F9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184" y="429415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29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201F-4035-A14C-27C2-FF5B9C59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Resurgence Example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EF3C58-75D6-C5C2-E271-101ED827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761" y="1838890"/>
            <a:ext cx="1914296" cy="19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Worksheet worksheet">
            <a:extLst>
              <a:ext uri="{FF2B5EF4-FFF2-40B4-BE49-F238E27FC236}">
                <a16:creationId xmlns:a16="http://schemas.microsoft.com/office/drawing/2014/main" id="{1A8CFF6F-2410-B3DB-57B5-046693CA2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72" y="1893843"/>
            <a:ext cx="1397567" cy="180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math worksheets">
            <a:extLst>
              <a:ext uri="{FF2B5EF4-FFF2-40B4-BE49-F238E27FC236}">
                <a16:creationId xmlns:a16="http://schemas.microsoft.com/office/drawing/2014/main" id="{7091F27C-EEE2-D4E2-342A-6BBCAB023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69" y="4505370"/>
            <a:ext cx="1408838" cy="180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24D21DC-5E8F-6783-A0E1-A2CA641B724A}"/>
              </a:ext>
            </a:extLst>
          </p:cNvPr>
          <p:cNvCxnSpPr/>
          <p:nvPr/>
        </p:nvCxnSpPr>
        <p:spPr>
          <a:xfrm>
            <a:off x="4067069" y="2796038"/>
            <a:ext cx="103414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C1AB71-2172-85DF-3EDB-5192341784C9}"/>
              </a:ext>
            </a:extLst>
          </p:cNvPr>
          <p:cNvCxnSpPr/>
          <p:nvPr/>
        </p:nvCxnSpPr>
        <p:spPr>
          <a:xfrm>
            <a:off x="5578928" y="5355825"/>
            <a:ext cx="103414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Red Worksheet worksheet">
            <a:extLst>
              <a:ext uri="{FF2B5EF4-FFF2-40B4-BE49-F238E27FC236}">
                <a16:creationId xmlns:a16="http://schemas.microsoft.com/office/drawing/2014/main" id="{A416E46B-C27B-843C-5918-B0BF9853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73" y="4512815"/>
            <a:ext cx="1397567" cy="180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1EEC9BA-5364-8BDC-7832-40458A8C4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80" y="4395456"/>
            <a:ext cx="1914296" cy="19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65DF1A-666A-55A4-7CA7-074AFD162517}"/>
              </a:ext>
            </a:extLst>
          </p:cNvPr>
          <p:cNvCxnSpPr>
            <a:cxnSpLocks/>
          </p:cNvCxnSpPr>
          <p:nvPr/>
        </p:nvCxnSpPr>
        <p:spPr>
          <a:xfrm>
            <a:off x="2130626" y="4049487"/>
            <a:ext cx="50654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3D51A5-3C62-6AC7-AA5F-E5A4EC9FF53E}"/>
              </a:ext>
            </a:extLst>
          </p:cNvPr>
          <p:cNvCxnSpPr/>
          <p:nvPr/>
        </p:nvCxnSpPr>
        <p:spPr>
          <a:xfrm>
            <a:off x="2156752" y="3059747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E63D84-FF04-D274-CC1D-49659F0E9327}"/>
              </a:ext>
            </a:extLst>
          </p:cNvPr>
          <p:cNvCxnSpPr/>
          <p:nvPr/>
        </p:nvCxnSpPr>
        <p:spPr>
          <a:xfrm>
            <a:off x="7169931" y="3085873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FECBBD7-7CAC-930B-A57A-7E93873CBE0B}"/>
              </a:ext>
            </a:extLst>
          </p:cNvPr>
          <p:cNvSpPr txBox="1"/>
          <p:nvPr/>
        </p:nvSpPr>
        <p:spPr>
          <a:xfrm>
            <a:off x="324202" y="3294985"/>
            <a:ext cx="1914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Session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F8C7F-7CCF-BABB-13F3-687A7A28E8C6}"/>
              </a:ext>
            </a:extLst>
          </p:cNvPr>
          <p:cNvSpPr txBox="1"/>
          <p:nvPr/>
        </p:nvSpPr>
        <p:spPr>
          <a:xfrm>
            <a:off x="398363" y="5908100"/>
            <a:ext cx="1914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Session 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2B9C2F-CCD6-744A-7FDD-516201C9B5A0}"/>
              </a:ext>
            </a:extLst>
          </p:cNvPr>
          <p:cNvCxnSpPr>
            <a:cxnSpLocks/>
          </p:cNvCxnSpPr>
          <p:nvPr/>
        </p:nvCxnSpPr>
        <p:spPr>
          <a:xfrm>
            <a:off x="2138552" y="6649206"/>
            <a:ext cx="6230217" cy="175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F09F63-BF1D-8118-196F-DA4161728A9F}"/>
              </a:ext>
            </a:extLst>
          </p:cNvPr>
          <p:cNvCxnSpPr/>
          <p:nvPr/>
        </p:nvCxnSpPr>
        <p:spPr>
          <a:xfrm>
            <a:off x="2156752" y="5632002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DCBC64-D6FD-3FB1-89B6-0BED04966EF9}"/>
              </a:ext>
            </a:extLst>
          </p:cNvPr>
          <p:cNvCxnSpPr/>
          <p:nvPr/>
        </p:nvCxnSpPr>
        <p:spPr>
          <a:xfrm>
            <a:off x="8333999" y="5668227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oogle Shape;113;p7" descr="Image result for child fist">
            <a:extLst>
              <a:ext uri="{FF2B5EF4-FFF2-40B4-BE49-F238E27FC236}">
                <a16:creationId xmlns:a16="http://schemas.microsoft.com/office/drawing/2014/main" id="{19E2D5A9-3EFD-6EA1-C6EF-F27BF904ED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4789" y="4758123"/>
            <a:ext cx="2858362" cy="2153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09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385" y="2778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Treatment Relapse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63895-05C6-F543-BEEC-98037C8E9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419" y="217889"/>
            <a:ext cx="10239531" cy="230571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Return of the problem after successful treatment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94479" y="2278504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C2305C-5700-B04F-A953-1700F7BFDD66}"/>
              </a:ext>
            </a:extLst>
          </p:cNvPr>
          <p:cNvCxnSpPr/>
          <p:nvPr/>
        </p:nvCxnSpPr>
        <p:spPr>
          <a:xfrm>
            <a:off x="4524689" y="2278504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7531609-837C-D74B-BEC2-5E69FBF4F24A}"/>
              </a:ext>
            </a:extLst>
          </p:cNvPr>
          <p:cNvSpPr txBox="1"/>
          <p:nvPr/>
        </p:nvSpPr>
        <p:spPr>
          <a:xfrm>
            <a:off x="2652524" y="2919934"/>
            <a:ext cx="95394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b="1" dirty="0">
                <a:solidFill>
                  <a:prstClr val="black"/>
                </a:solidFill>
              </a:rPr>
              <a:t>Renewal: </a:t>
            </a:r>
            <a:r>
              <a:rPr lang="en-US" sz="4000" dirty="0">
                <a:solidFill>
                  <a:prstClr val="black"/>
                </a:solidFill>
              </a:rPr>
              <a:t>Problem comes back because of change in context</a:t>
            </a:r>
            <a:endParaRPr lang="en-US" sz="4000" b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18" name="Picture 2" descr="Padded Room Names &amp; Their Uses: Safe Flooring &amp; Wall Padding Options">
            <a:extLst>
              <a:ext uri="{FF2B5EF4-FFF2-40B4-BE49-F238E27FC236}">
                <a16:creationId xmlns:a16="http://schemas.microsoft.com/office/drawing/2014/main" id="{9E2C2B9F-00FA-1942-948C-44D6A6A0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73" y="4328136"/>
            <a:ext cx="2504209" cy="25042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895D8EF-70FF-A445-BB2F-6B02CEDBA78F}"/>
              </a:ext>
            </a:extLst>
          </p:cNvPr>
          <p:cNvCxnSpPr/>
          <p:nvPr/>
        </p:nvCxnSpPr>
        <p:spPr>
          <a:xfrm>
            <a:off x="5893024" y="5580239"/>
            <a:ext cx="108832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10 Unique Small Kitchen Design Ideas">
            <a:extLst>
              <a:ext uri="{FF2B5EF4-FFF2-40B4-BE49-F238E27FC236}">
                <a16:creationId xmlns:a16="http://schemas.microsoft.com/office/drawing/2014/main" id="{530517A5-59AE-BB45-85B6-11ABC97DF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86" y="4328135"/>
            <a:ext cx="2504209" cy="25042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1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83EF4-CDD0-D44C-A2DA-F8412603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779" y="1054448"/>
            <a:ext cx="2139779" cy="67284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Malik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9BC5D4-27E2-3047-8227-8BFD3390FA59}"/>
              </a:ext>
            </a:extLst>
          </p:cNvPr>
          <p:cNvSpPr txBox="1">
            <a:spLocks/>
          </p:cNvSpPr>
          <p:nvPr/>
        </p:nvSpPr>
        <p:spPr>
          <a:xfrm>
            <a:off x="4650277" y="3568943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Kylie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E23D31-854A-F24E-8B3F-20EB0DA4FFDB}"/>
              </a:ext>
            </a:extLst>
          </p:cNvPr>
          <p:cNvSpPr txBox="1">
            <a:spLocks/>
          </p:cNvSpPr>
          <p:nvPr/>
        </p:nvSpPr>
        <p:spPr>
          <a:xfrm>
            <a:off x="9316756" y="217533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Anthony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F5CCD8-5B8C-154E-81D4-ABC699060583}"/>
              </a:ext>
            </a:extLst>
          </p:cNvPr>
          <p:cNvSpPr txBox="1">
            <a:spLocks/>
          </p:cNvSpPr>
          <p:nvPr/>
        </p:nvSpPr>
        <p:spPr>
          <a:xfrm>
            <a:off x="2116556" y="5233845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Ishmael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37FC4-F0DA-314F-A3BB-0304C90234F6}"/>
              </a:ext>
            </a:extLst>
          </p:cNvPr>
          <p:cNvSpPr txBox="1">
            <a:spLocks/>
          </p:cNvSpPr>
          <p:nvPr/>
        </p:nvSpPr>
        <p:spPr>
          <a:xfrm>
            <a:off x="778683" y="6066296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Sarah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52022-5671-7849-8B4C-D9C11979C0CF}"/>
              </a:ext>
            </a:extLst>
          </p:cNvPr>
          <p:cNvSpPr txBox="1">
            <a:spLocks/>
          </p:cNvSpPr>
          <p:nvPr/>
        </p:nvSpPr>
        <p:spPr>
          <a:xfrm>
            <a:off x="7165889" y="1904041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8CEED4-7A11-3144-97A7-709D7433ED4E}"/>
              </a:ext>
            </a:extLst>
          </p:cNvPr>
          <p:cNvSpPr txBox="1">
            <a:spLocks/>
          </p:cNvSpPr>
          <p:nvPr/>
        </p:nvSpPr>
        <p:spPr>
          <a:xfrm>
            <a:off x="6043672" y="2736492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Houston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ED6F62-1E85-5B41-9B4B-9C6134C03797}"/>
              </a:ext>
            </a:extLst>
          </p:cNvPr>
          <p:cNvSpPr txBox="1">
            <a:spLocks/>
          </p:cNvSpPr>
          <p:nvPr/>
        </p:nvSpPr>
        <p:spPr>
          <a:xfrm>
            <a:off x="3354560" y="4401394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Lawrence</a:t>
            </a:r>
          </a:p>
        </p:txBody>
      </p:sp>
    </p:spTree>
    <p:extLst>
      <p:ext uri="{BB962C8B-B14F-4D97-AF65-F5344CB8AC3E}">
        <p14:creationId xmlns:p14="http://schemas.microsoft.com/office/powerpoint/2010/main" val="11503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A2494-C734-EEE8-176F-63C7CBF0E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Renewal Example</a:t>
            </a:r>
          </a:p>
        </p:txBody>
      </p:sp>
      <p:pic>
        <p:nvPicPr>
          <p:cNvPr id="3074" name="Picture 2" descr="Women's 1-Pocket Tuck-In Top - Hunter Green - WOMEN'S TOPS - 3 - Jaanuu">
            <a:extLst>
              <a:ext uri="{FF2B5EF4-FFF2-40B4-BE49-F238E27FC236}">
                <a16:creationId xmlns:a16="http://schemas.microsoft.com/office/drawing/2014/main" id="{E3C0F9DE-B285-1C3F-A014-43A64A358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961" y="1466852"/>
            <a:ext cx="1610577" cy="20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502313-A39B-05E9-DD18-13F7FEAF06B5}"/>
              </a:ext>
            </a:extLst>
          </p:cNvPr>
          <p:cNvCxnSpPr>
            <a:cxnSpLocks/>
          </p:cNvCxnSpPr>
          <p:nvPr/>
        </p:nvCxnSpPr>
        <p:spPr>
          <a:xfrm>
            <a:off x="3358534" y="3780254"/>
            <a:ext cx="50654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22CA6A-6D0B-2034-7DB7-4B561576D3C5}"/>
              </a:ext>
            </a:extLst>
          </p:cNvPr>
          <p:cNvCxnSpPr/>
          <p:nvPr/>
        </p:nvCxnSpPr>
        <p:spPr>
          <a:xfrm>
            <a:off x="3384660" y="2790514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991EF4-8E8D-135D-DE2F-A3F0778B1B00}"/>
              </a:ext>
            </a:extLst>
          </p:cNvPr>
          <p:cNvCxnSpPr/>
          <p:nvPr/>
        </p:nvCxnSpPr>
        <p:spPr>
          <a:xfrm>
            <a:off x="8397839" y="2816640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0AD58A8-007C-5507-A5D0-97827E9DF54F}"/>
              </a:ext>
            </a:extLst>
          </p:cNvPr>
          <p:cNvSpPr txBox="1"/>
          <p:nvPr/>
        </p:nvSpPr>
        <p:spPr>
          <a:xfrm>
            <a:off x="1188726" y="3019122"/>
            <a:ext cx="2351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Session 1-3</a:t>
            </a:r>
          </a:p>
        </p:txBody>
      </p:sp>
      <p:pic>
        <p:nvPicPr>
          <p:cNvPr id="3076" name="Picture 4" descr="1 of 7">
            <a:extLst>
              <a:ext uri="{FF2B5EF4-FFF2-40B4-BE49-F238E27FC236}">
                <a16:creationId xmlns:a16="http://schemas.microsoft.com/office/drawing/2014/main" id="{35E1DC5B-A6E9-C647-B4A1-0B5CAEC79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79" y="4350466"/>
            <a:ext cx="1802140" cy="180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BAB89-D605-DCE4-FE82-133514130EFD}"/>
              </a:ext>
            </a:extLst>
          </p:cNvPr>
          <p:cNvCxnSpPr>
            <a:cxnSpLocks/>
          </p:cNvCxnSpPr>
          <p:nvPr/>
        </p:nvCxnSpPr>
        <p:spPr>
          <a:xfrm>
            <a:off x="3384660" y="6492875"/>
            <a:ext cx="50654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B0CDBB-DD97-0BDF-3F41-8FFAF8BFDC84}"/>
              </a:ext>
            </a:extLst>
          </p:cNvPr>
          <p:cNvCxnSpPr/>
          <p:nvPr/>
        </p:nvCxnSpPr>
        <p:spPr>
          <a:xfrm>
            <a:off x="3410786" y="5503135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CB20A7-DB8C-60E6-A38F-23CB334AC525}"/>
              </a:ext>
            </a:extLst>
          </p:cNvPr>
          <p:cNvCxnSpPr/>
          <p:nvPr/>
        </p:nvCxnSpPr>
        <p:spPr>
          <a:xfrm>
            <a:off x="8423965" y="5529261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4BB1111-C7D4-F3B1-CD38-F60BF546F774}"/>
              </a:ext>
            </a:extLst>
          </p:cNvPr>
          <p:cNvSpPr txBox="1"/>
          <p:nvPr/>
        </p:nvSpPr>
        <p:spPr>
          <a:xfrm>
            <a:off x="1513126" y="5731743"/>
            <a:ext cx="2027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Session 4</a:t>
            </a:r>
          </a:p>
        </p:txBody>
      </p:sp>
      <p:pic>
        <p:nvPicPr>
          <p:cNvPr id="14" name="Google Shape;113;p7" descr="Image result for child fist">
            <a:extLst>
              <a:ext uri="{FF2B5EF4-FFF2-40B4-BE49-F238E27FC236}">
                <a16:creationId xmlns:a16="http://schemas.microsoft.com/office/drawing/2014/main" id="{67DB336E-FF04-FF8B-E2F7-B4242CC2A7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4789" y="4758123"/>
            <a:ext cx="2858362" cy="2153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73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385" y="2778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Treatment Relapse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63895-05C6-F543-BEEC-98037C8E9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419" y="217889"/>
            <a:ext cx="10239531" cy="230571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Return of the problem after successful treatment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94479" y="2278504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7FB004-65AB-E64B-8DB7-30D297EB7DE1}"/>
              </a:ext>
            </a:extLst>
          </p:cNvPr>
          <p:cNvSpPr txBox="1"/>
          <p:nvPr/>
        </p:nvSpPr>
        <p:spPr>
          <a:xfrm>
            <a:off x="1952469" y="2953596"/>
            <a:ext cx="102395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b="1" dirty="0">
                <a:solidFill>
                  <a:prstClr val="black"/>
                </a:solidFill>
              </a:rPr>
              <a:t>Reinstatement:</a:t>
            </a:r>
          </a:p>
          <a:p>
            <a:pPr lvl="1" algn="ctr"/>
            <a:r>
              <a:rPr lang="en-US" sz="4000" dirty="0">
                <a:solidFill>
                  <a:prstClr val="black"/>
                </a:solidFill>
              </a:rPr>
              <a:t>Problem returns after free delivery of the reinforcer</a:t>
            </a:r>
          </a:p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B7B196-CDFF-CD45-8AA0-B2614E60AAF8}"/>
              </a:ext>
            </a:extLst>
          </p:cNvPr>
          <p:cNvCxnSpPr/>
          <p:nvPr/>
        </p:nvCxnSpPr>
        <p:spPr>
          <a:xfrm>
            <a:off x="7690112" y="2258516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Road Trip Essentials: 24 Finest Products You Must Take On Your Next Car  Road Trip | Most Searched Products - Times of India">
            <a:extLst>
              <a:ext uri="{FF2B5EF4-FFF2-40B4-BE49-F238E27FC236}">
                <a16:creationId xmlns:a16="http://schemas.microsoft.com/office/drawing/2014/main" id="{865EC518-076E-7840-A7D6-EAA5FF22D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88996"/>
            <a:ext cx="3364801" cy="25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oogle Shape;116;p7">
            <a:extLst>
              <a:ext uri="{FF2B5EF4-FFF2-40B4-BE49-F238E27FC236}">
                <a16:creationId xmlns:a16="http://schemas.microsoft.com/office/drawing/2014/main" id="{7BA9CC4D-0F16-224B-8D57-C85F2817E1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67752">
            <a:off x="4328905" y="4853478"/>
            <a:ext cx="1858321" cy="1706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3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7D154-5994-8013-24B2-E81A19D5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Reinstatement Example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031B24-397D-C6DD-4F4F-BF9F822677C1}"/>
              </a:ext>
            </a:extLst>
          </p:cNvPr>
          <p:cNvCxnSpPr>
            <a:cxnSpLocks/>
          </p:cNvCxnSpPr>
          <p:nvPr/>
        </p:nvCxnSpPr>
        <p:spPr>
          <a:xfrm>
            <a:off x="3358534" y="3780254"/>
            <a:ext cx="50654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ECA984-CFEC-5033-6709-B9A894A6C8EE}"/>
              </a:ext>
            </a:extLst>
          </p:cNvPr>
          <p:cNvCxnSpPr/>
          <p:nvPr/>
        </p:nvCxnSpPr>
        <p:spPr>
          <a:xfrm>
            <a:off x="3384660" y="2790514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1BDFA-E3E2-F0A6-9DB0-8B73A422581B}"/>
              </a:ext>
            </a:extLst>
          </p:cNvPr>
          <p:cNvCxnSpPr/>
          <p:nvPr/>
        </p:nvCxnSpPr>
        <p:spPr>
          <a:xfrm>
            <a:off x="8397839" y="2816640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5970B56-6E00-CDF8-252E-E40FD0536013}"/>
              </a:ext>
            </a:extLst>
          </p:cNvPr>
          <p:cNvSpPr txBox="1"/>
          <p:nvPr/>
        </p:nvSpPr>
        <p:spPr>
          <a:xfrm>
            <a:off x="1854932" y="2988344"/>
            <a:ext cx="1335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Mom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36EB54E-8D22-964F-A014-53701244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64" y="1965730"/>
            <a:ext cx="1997508" cy="173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tice Sign - Restricted Access - OSHA">
            <a:extLst>
              <a:ext uri="{FF2B5EF4-FFF2-40B4-BE49-F238E27FC236}">
                <a16:creationId xmlns:a16="http://schemas.microsoft.com/office/drawing/2014/main" id="{DA514E74-B791-C43B-DD7E-A0A88BC49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70" y="2500379"/>
            <a:ext cx="1134296" cy="11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30197B-435B-ABEC-31F1-8C686EC94F5B}"/>
              </a:ext>
            </a:extLst>
          </p:cNvPr>
          <p:cNvCxnSpPr>
            <a:cxnSpLocks/>
          </p:cNvCxnSpPr>
          <p:nvPr/>
        </p:nvCxnSpPr>
        <p:spPr>
          <a:xfrm>
            <a:off x="3190140" y="6492863"/>
            <a:ext cx="50654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BE2655-457D-0A34-597F-E6EC60D937CA}"/>
              </a:ext>
            </a:extLst>
          </p:cNvPr>
          <p:cNvCxnSpPr/>
          <p:nvPr/>
        </p:nvCxnSpPr>
        <p:spPr>
          <a:xfrm>
            <a:off x="3216266" y="5503123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E65D7B-4E45-D4C2-931D-4B7516DF4CB3}"/>
              </a:ext>
            </a:extLst>
          </p:cNvPr>
          <p:cNvCxnSpPr/>
          <p:nvPr/>
        </p:nvCxnSpPr>
        <p:spPr>
          <a:xfrm>
            <a:off x="8229445" y="5529249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6750B97-4236-1B96-7055-C9B6F2556D57}"/>
              </a:ext>
            </a:extLst>
          </p:cNvPr>
          <p:cNvSpPr txBox="1"/>
          <p:nvPr/>
        </p:nvSpPr>
        <p:spPr>
          <a:xfrm>
            <a:off x="493215" y="5605772"/>
            <a:ext cx="264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Aunt Kay Bay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16213A4-9B53-4529-FF8A-B35CC6D62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50" y="4663167"/>
            <a:ext cx="1997508" cy="173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roduct image normal">
            <a:extLst>
              <a:ext uri="{FF2B5EF4-FFF2-40B4-BE49-F238E27FC236}">
                <a16:creationId xmlns:a16="http://schemas.microsoft.com/office/drawing/2014/main" id="{75751531-17DA-C5A3-40D2-9B3D1066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87" y="3833883"/>
            <a:ext cx="1243032" cy="8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113;p7" descr="Image result for child fist">
            <a:extLst>
              <a:ext uri="{FF2B5EF4-FFF2-40B4-BE49-F238E27FC236}">
                <a16:creationId xmlns:a16="http://schemas.microsoft.com/office/drawing/2014/main" id="{489E2112-FE57-8A58-42E8-18BC42B37AD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4789" y="4758123"/>
            <a:ext cx="2858362" cy="2153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53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385" y="2778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Treatment Relapse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63895-05C6-F543-BEEC-98037C8E9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419" y="217889"/>
            <a:ext cx="10239531" cy="230571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Return of the problem after successful treatment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94479" y="2278504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CE3D224-A116-FB49-85F7-81848951C547}"/>
              </a:ext>
            </a:extLst>
          </p:cNvPr>
          <p:cNvSpPr txBox="1"/>
          <p:nvPr/>
        </p:nvSpPr>
        <p:spPr>
          <a:xfrm>
            <a:off x="3327816" y="2917109"/>
            <a:ext cx="88641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b="1" dirty="0">
                <a:solidFill>
                  <a:prstClr val="black"/>
                </a:solidFill>
              </a:rPr>
              <a:t>							Recovery:</a:t>
            </a:r>
          </a:p>
          <a:p>
            <a:pPr lvl="1" algn="ctr"/>
            <a:r>
              <a:rPr lang="en-US" sz="4000" dirty="0">
                <a:solidFill>
                  <a:prstClr val="black"/>
                </a:solidFill>
              </a:rPr>
              <a:t>Problem comes back after awhile </a:t>
            </a:r>
          </a:p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11E6F0-4A17-8F42-82B7-EAD53D9CBBEA}"/>
              </a:ext>
            </a:extLst>
          </p:cNvPr>
          <p:cNvCxnSpPr/>
          <p:nvPr/>
        </p:nvCxnSpPr>
        <p:spPr>
          <a:xfrm>
            <a:off x="10915495" y="2299411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E01FB4A-BF2B-594C-A8AD-061600565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56" y="3717328"/>
            <a:ext cx="3759200" cy="2857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C26E0E-DC03-6C48-B29D-280E94A34E0B}"/>
              </a:ext>
            </a:extLst>
          </p:cNvPr>
          <p:cNvSpPr txBox="1"/>
          <p:nvPr/>
        </p:nvSpPr>
        <p:spPr>
          <a:xfrm>
            <a:off x="5713141" y="4770144"/>
            <a:ext cx="31025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/>
              <a:t>🤷‍♀️</a:t>
            </a:r>
          </a:p>
        </p:txBody>
      </p:sp>
    </p:spTree>
    <p:extLst>
      <p:ext uri="{BB962C8B-B14F-4D97-AF65-F5344CB8AC3E}">
        <p14:creationId xmlns:p14="http://schemas.microsoft.com/office/powerpoint/2010/main" val="381473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432BF-92BA-21F8-6652-B33CC1E0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Recovery Example</a:t>
            </a:r>
          </a:p>
        </p:txBody>
      </p:sp>
      <p:grpSp>
        <p:nvGrpSpPr>
          <p:cNvPr id="4" name="Google Shape;126;p8">
            <a:extLst>
              <a:ext uri="{FF2B5EF4-FFF2-40B4-BE49-F238E27FC236}">
                <a16:creationId xmlns:a16="http://schemas.microsoft.com/office/drawing/2014/main" id="{CC9C0B72-1B34-4666-A77D-43A15BD4BC32}"/>
              </a:ext>
            </a:extLst>
          </p:cNvPr>
          <p:cNvGrpSpPr/>
          <p:nvPr/>
        </p:nvGrpSpPr>
        <p:grpSpPr>
          <a:xfrm>
            <a:off x="5086784" y="1798067"/>
            <a:ext cx="1418519" cy="994942"/>
            <a:chOff x="1690038" y="1578451"/>
            <a:chExt cx="1513824" cy="1061789"/>
          </a:xfrm>
        </p:grpSpPr>
        <p:sp>
          <p:nvSpPr>
            <p:cNvPr id="5" name="Google Shape;127;p8">
              <a:extLst>
                <a:ext uri="{FF2B5EF4-FFF2-40B4-BE49-F238E27FC236}">
                  <a16:creationId xmlns:a16="http://schemas.microsoft.com/office/drawing/2014/main" id="{45534052-5F46-C2C1-7922-53DD4F6A9861}"/>
                </a:ext>
              </a:extLst>
            </p:cNvPr>
            <p:cNvSpPr txBox="1"/>
            <p:nvPr/>
          </p:nvSpPr>
          <p:spPr>
            <a:xfrm>
              <a:off x="1690038" y="1578451"/>
              <a:ext cx="1513824" cy="1061789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D5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6" name="Google Shape;128;p8">
              <a:extLst>
                <a:ext uri="{FF2B5EF4-FFF2-40B4-BE49-F238E27FC236}">
                  <a16:creationId xmlns:a16="http://schemas.microsoft.com/office/drawing/2014/main" id="{11971597-4298-31EA-8795-765D711BAFB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29084" y="1708907"/>
              <a:ext cx="835732" cy="8357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Google Shape;130;p8">
            <a:extLst>
              <a:ext uri="{FF2B5EF4-FFF2-40B4-BE49-F238E27FC236}">
                <a16:creationId xmlns:a16="http://schemas.microsoft.com/office/drawing/2014/main" id="{9A36D2F3-BF13-6721-B1F4-809038F62D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4543" y="2466524"/>
            <a:ext cx="1039582" cy="1384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E4E542-2506-8755-0BE7-CF0AB4D65FF2}"/>
              </a:ext>
            </a:extLst>
          </p:cNvPr>
          <p:cNvCxnSpPr>
            <a:cxnSpLocks/>
          </p:cNvCxnSpPr>
          <p:nvPr/>
        </p:nvCxnSpPr>
        <p:spPr>
          <a:xfrm>
            <a:off x="3563284" y="4054574"/>
            <a:ext cx="50654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E2B3C9-D582-F32F-1AD4-06B15C1ED3FA}"/>
              </a:ext>
            </a:extLst>
          </p:cNvPr>
          <p:cNvCxnSpPr/>
          <p:nvPr/>
        </p:nvCxnSpPr>
        <p:spPr>
          <a:xfrm>
            <a:off x="3589410" y="3064834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1C06E5-599E-7DCC-C1B0-62875FA2D9AA}"/>
              </a:ext>
            </a:extLst>
          </p:cNvPr>
          <p:cNvCxnSpPr/>
          <p:nvPr/>
        </p:nvCxnSpPr>
        <p:spPr>
          <a:xfrm>
            <a:off x="8602589" y="3090960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129960C-CB1D-9732-5624-E8B692068F86}"/>
              </a:ext>
            </a:extLst>
          </p:cNvPr>
          <p:cNvSpPr txBox="1"/>
          <p:nvPr/>
        </p:nvSpPr>
        <p:spPr>
          <a:xfrm>
            <a:off x="5802" y="3024670"/>
            <a:ext cx="3616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Weeks of Successful Intervention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667C6C-A1DE-52AB-1E35-70239985A86C}"/>
              </a:ext>
            </a:extLst>
          </p:cNvPr>
          <p:cNvCxnSpPr>
            <a:cxnSpLocks/>
          </p:cNvCxnSpPr>
          <p:nvPr/>
        </p:nvCxnSpPr>
        <p:spPr>
          <a:xfrm>
            <a:off x="3589410" y="6283968"/>
            <a:ext cx="50654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89895D-471B-BDC0-97F7-7285E5B00A14}"/>
              </a:ext>
            </a:extLst>
          </p:cNvPr>
          <p:cNvCxnSpPr/>
          <p:nvPr/>
        </p:nvCxnSpPr>
        <p:spPr>
          <a:xfrm>
            <a:off x="3615536" y="5294228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A231ED-4222-FE01-B57E-354421A5FE90}"/>
              </a:ext>
            </a:extLst>
          </p:cNvPr>
          <p:cNvCxnSpPr/>
          <p:nvPr/>
        </p:nvCxnSpPr>
        <p:spPr>
          <a:xfrm>
            <a:off x="8628715" y="5320354"/>
            <a:ext cx="0" cy="98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ED960CB-A78C-8A07-C7EB-D3BCA0BCFEA5}"/>
              </a:ext>
            </a:extLst>
          </p:cNvPr>
          <p:cNvSpPr txBox="1"/>
          <p:nvPr/>
        </p:nvSpPr>
        <p:spPr>
          <a:xfrm>
            <a:off x="0" y="5276615"/>
            <a:ext cx="3616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Spontaneous Recovery</a:t>
            </a:r>
          </a:p>
        </p:txBody>
      </p:sp>
      <p:pic>
        <p:nvPicPr>
          <p:cNvPr id="19" name="Google Shape;113;p7" descr="Image result for child fist">
            <a:extLst>
              <a:ext uri="{FF2B5EF4-FFF2-40B4-BE49-F238E27FC236}">
                <a16:creationId xmlns:a16="http://schemas.microsoft.com/office/drawing/2014/main" id="{8720F3E9-52E5-598B-7C29-59C8894906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91804" y="4717548"/>
            <a:ext cx="2413143" cy="1592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31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385" y="2778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Treatment Relapse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63895-05C6-F543-BEEC-98037C8E9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419" y="217889"/>
            <a:ext cx="10239531" cy="230571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Return of the problem after successful treatment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94479" y="2278504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F62C30-23E1-6A46-8782-914A0A12E35F}"/>
              </a:ext>
            </a:extLst>
          </p:cNvPr>
          <p:cNvCxnSpPr/>
          <p:nvPr/>
        </p:nvCxnSpPr>
        <p:spPr>
          <a:xfrm>
            <a:off x="1868931" y="2278504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D1386C-2977-BE46-937E-4E7ECC157F1F}"/>
              </a:ext>
            </a:extLst>
          </p:cNvPr>
          <p:cNvSpPr txBox="1"/>
          <p:nvPr/>
        </p:nvSpPr>
        <p:spPr>
          <a:xfrm>
            <a:off x="0" y="2890074"/>
            <a:ext cx="33476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dirty="0">
                <a:solidFill>
                  <a:prstClr val="black"/>
                </a:solidFill>
              </a:rPr>
              <a:t>Resurgence</a:t>
            </a:r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C2305C-5700-B04F-A953-1700F7BFDD66}"/>
              </a:ext>
            </a:extLst>
          </p:cNvPr>
          <p:cNvCxnSpPr/>
          <p:nvPr/>
        </p:nvCxnSpPr>
        <p:spPr>
          <a:xfrm>
            <a:off x="4524689" y="2278504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7531609-837C-D74B-BEC2-5E69FBF4F24A}"/>
              </a:ext>
            </a:extLst>
          </p:cNvPr>
          <p:cNvSpPr txBox="1"/>
          <p:nvPr/>
        </p:nvSpPr>
        <p:spPr>
          <a:xfrm>
            <a:off x="2652524" y="2919934"/>
            <a:ext cx="33476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dirty="0">
                <a:solidFill>
                  <a:prstClr val="black"/>
                </a:solidFill>
              </a:rPr>
              <a:t>Renewal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7FB004-65AB-E64B-8DB7-30D297EB7DE1}"/>
              </a:ext>
            </a:extLst>
          </p:cNvPr>
          <p:cNvSpPr txBox="1"/>
          <p:nvPr/>
        </p:nvSpPr>
        <p:spPr>
          <a:xfrm>
            <a:off x="5573624" y="2929204"/>
            <a:ext cx="38147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dirty="0">
                <a:solidFill>
                  <a:prstClr val="black"/>
                </a:solidFill>
              </a:rPr>
              <a:t>Reinstatement</a:t>
            </a:r>
          </a:p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B7B196-CDFF-CD45-8AA0-B2614E60AAF8}"/>
              </a:ext>
            </a:extLst>
          </p:cNvPr>
          <p:cNvCxnSpPr/>
          <p:nvPr/>
        </p:nvCxnSpPr>
        <p:spPr>
          <a:xfrm>
            <a:off x="7690112" y="2258516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CE3D224-A116-FB49-85F7-81848951C547}"/>
              </a:ext>
            </a:extLst>
          </p:cNvPr>
          <p:cNvSpPr txBox="1"/>
          <p:nvPr/>
        </p:nvSpPr>
        <p:spPr>
          <a:xfrm>
            <a:off x="8961838" y="2917108"/>
            <a:ext cx="33476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dirty="0">
                <a:solidFill>
                  <a:prstClr val="black"/>
                </a:solidFill>
              </a:rPr>
              <a:t>Recovery</a:t>
            </a:r>
          </a:p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11E6F0-4A17-8F42-82B7-EAD53D9CBBEA}"/>
              </a:ext>
            </a:extLst>
          </p:cNvPr>
          <p:cNvCxnSpPr/>
          <p:nvPr/>
        </p:nvCxnSpPr>
        <p:spPr>
          <a:xfrm>
            <a:off x="10915495" y="2299411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Amazon.com: Foxtop Black Wall Clock Silent Non Ticking 10 Inch Battery  Operated Quartz Clock for Living Room Bedroom Home Office Classroom School  Kitchen : Everything Else">
            <a:extLst>
              <a:ext uri="{FF2B5EF4-FFF2-40B4-BE49-F238E27FC236}">
                <a16:creationId xmlns:a16="http://schemas.microsoft.com/office/drawing/2014/main" id="{C62BF712-81B8-3645-8B7D-0CB8391D2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35" y="3762843"/>
            <a:ext cx="1435873" cy="143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10 Unique Small Kitchen Design Ideas">
            <a:extLst>
              <a:ext uri="{FF2B5EF4-FFF2-40B4-BE49-F238E27FC236}">
                <a16:creationId xmlns:a16="http://schemas.microsoft.com/office/drawing/2014/main" id="{C9E461B7-FA32-C441-A9DC-4D41FCD17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746" y="3762831"/>
            <a:ext cx="1435885" cy="14358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116;p7">
            <a:extLst>
              <a:ext uri="{FF2B5EF4-FFF2-40B4-BE49-F238E27FC236}">
                <a16:creationId xmlns:a16="http://schemas.microsoft.com/office/drawing/2014/main" id="{3744EA3F-C2AA-E342-B4DC-2952ACAB0A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1888" y="3550614"/>
            <a:ext cx="1435886" cy="169706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70CBE7-2823-D84E-8BED-2F8AE5A571D4}"/>
              </a:ext>
            </a:extLst>
          </p:cNvPr>
          <p:cNvSpPr txBox="1"/>
          <p:nvPr/>
        </p:nvSpPr>
        <p:spPr>
          <a:xfrm>
            <a:off x="10184029" y="3678017"/>
            <a:ext cx="24672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/>
              <a:t>🤷‍♀️</a:t>
            </a:r>
          </a:p>
        </p:txBody>
      </p:sp>
    </p:spTree>
    <p:extLst>
      <p:ext uri="{BB962C8B-B14F-4D97-AF65-F5344CB8AC3E}">
        <p14:creationId xmlns:p14="http://schemas.microsoft.com/office/powerpoint/2010/main" val="22783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2E3CFA-D9CC-10CE-B799-83389BE6CB0C}"/>
              </a:ext>
            </a:extLst>
          </p:cNvPr>
          <p:cNvSpPr txBox="1"/>
          <p:nvPr/>
        </p:nvSpPr>
        <p:spPr>
          <a:xfrm>
            <a:off x="2018844" y="2038979"/>
            <a:ext cx="3806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800" dirty="0">
                <a:solidFill>
                  <a:prstClr val="black"/>
                </a:solidFill>
              </a:rPr>
              <a:t>Resurgence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CC028-0E2F-BE71-61B9-3DCBAF28A773}"/>
              </a:ext>
            </a:extLst>
          </p:cNvPr>
          <p:cNvSpPr txBox="1"/>
          <p:nvPr/>
        </p:nvSpPr>
        <p:spPr>
          <a:xfrm>
            <a:off x="6096000" y="1961604"/>
            <a:ext cx="33476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800" dirty="0">
                <a:solidFill>
                  <a:prstClr val="black"/>
                </a:solidFill>
              </a:rPr>
              <a:t>Renewal</a:t>
            </a:r>
          </a:p>
          <a:p>
            <a:endParaRPr lang="en-US" dirty="0"/>
          </a:p>
        </p:txBody>
      </p:sp>
      <p:pic>
        <p:nvPicPr>
          <p:cNvPr id="5" name="Picture 2" descr="Amazon.com: Foxtop Black Wall Clock Silent Non Ticking 10 Inch Battery  Operated Quartz Clock for Living Room Bedroom Home Office Classroom School  Kitchen : Everything Else">
            <a:extLst>
              <a:ext uri="{FF2B5EF4-FFF2-40B4-BE49-F238E27FC236}">
                <a16:creationId xmlns:a16="http://schemas.microsoft.com/office/drawing/2014/main" id="{BB20D57E-CD90-9D2F-5876-8AB19B526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80" y="2940145"/>
            <a:ext cx="1435873" cy="143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0 Unique Small Kitchen Design Ideas">
            <a:extLst>
              <a:ext uri="{FF2B5EF4-FFF2-40B4-BE49-F238E27FC236}">
                <a16:creationId xmlns:a16="http://schemas.microsoft.com/office/drawing/2014/main" id="{CE563BBD-8FB7-0F23-7800-FA41B4477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12" y="2940133"/>
            <a:ext cx="1435885" cy="14358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BECFA-72D9-8D56-23E5-1F5090887E34}"/>
              </a:ext>
            </a:extLst>
          </p:cNvPr>
          <p:cNvSpPr txBox="1"/>
          <p:nvPr/>
        </p:nvSpPr>
        <p:spPr>
          <a:xfrm>
            <a:off x="3922217" y="3268022"/>
            <a:ext cx="3806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800" dirty="0">
                <a:solidFill>
                  <a:prstClr val="black"/>
                </a:solidFill>
              </a:rPr>
              <a:t>&amp;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29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  <p:bldP spid="7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76DB7-00FC-2397-A545-69BB855B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6869"/>
            <a:ext cx="10515600" cy="1325563"/>
          </a:xfrm>
        </p:spPr>
        <p:txBody>
          <a:bodyPr/>
          <a:lstStyle/>
          <a:p>
            <a:pPr algn="ctr"/>
            <a:r>
              <a:rPr lang="en-US" b="1" u="sng" dirty="0"/>
              <a:t>Resurgence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97D03-7F07-25D1-C8C2-CFF3922061DB}"/>
              </a:ext>
            </a:extLst>
          </p:cNvPr>
          <p:cNvSpPr txBox="1"/>
          <p:nvPr/>
        </p:nvSpPr>
        <p:spPr>
          <a:xfrm>
            <a:off x="2327366" y="2772432"/>
            <a:ext cx="8462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How do we evaluate its occurrence in research?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How do we evaluate its occurrence in clinical work?</a:t>
            </a:r>
          </a:p>
        </p:txBody>
      </p:sp>
    </p:spTree>
    <p:extLst>
      <p:ext uri="{BB962C8B-B14F-4D97-AF65-F5344CB8AC3E}">
        <p14:creationId xmlns:p14="http://schemas.microsoft.com/office/powerpoint/2010/main" val="215370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9AAC-8406-A443-B47A-B5FA1FBA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6" y="654999"/>
            <a:ext cx="11259403" cy="5305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D446C-8AB7-F740-A032-5E3D9322B43A}"/>
              </a:ext>
            </a:extLst>
          </p:cNvPr>
          <p:cNvSpPr txBox="1"/>
          <p:nvPr/>
        </p:nvSpPr>
        <p:spPr>
          <a:xfrm rot="16200000">
            <a:off x="-2095064" y="3122841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Responses per Minute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A78BF-5948-9743-B82E-4492B37BA2D3}"/>
              </a:ext>
            </a:extLst>
          </p:cNvPr>
          <p:cNvSpPr txBox="1"/>
          <p:nvPr/>
        </p:nvSpPr>
        <p:spPr>
          <a:xfrm>
            <a:off x="3809445" y="5994159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</a:p>
        </p:txBody>
      </p:sp>
      <p:sp>
        <p:nvSpPr>
          <p:cNvPr id="7" name="Google Shape;363;p32">
            <a:extLst>
              <a:ext uri="{FF2B5EF4-FFF2-40B4-BE49-F238E27FC236}">
                <a16:creationId xmlns:a16="http://schemas.microsoft.com/office/drawing/2014/main" id="{314C3851-C1BF-8E4E-9611-CA66942C6D32}"/>
              </a:ext>
            </a:extLst>
          </p:cNvPr>
          <p:cNvSpPr/>
          <p:nvPr/>
        </p:nvSpPr>
        <p:spPr>
          <a:xfrm>
            <a:off x="1515914" y="1525693"/>
            <a:ext cx="3356338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63;p32">
            <a:extLst>
              <a:ext uri="{FF2B5EF4-FFF2-40B4-BE49-F238E27FC236}">
                <a16:creationId xmlns:a16="http://schemas.microsoft.com/office/drawing/2014/main" id="{94DB1893-82EA-8640-A788-2E1ADB57E26F}"/>
              </a:ext>
            </a:extLst>
          </p:cNvPr>
          <p:cNvSpPr/>
          <p:nvPr/>
        </p:nvSpPr>
        <p:spPr>
          <a:xfrm>
            <a:off x="5160419" y="1525693"/>
            <a:ext cx="3069181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63;p32">
            <a:extLst>
              <a:ext uri="{FF2B5EF4-FFF2-40B4-BE49-F238E27FC236}">
                <a16:creationId xmlns:a16="http://schemas.microsoft.com/office/drawing/2014/main" id="{ACF0766B-AB15-3D49-893F-78CC010AB722}"/>
              </a:ext>
            </a:extLst>
          </p:cNvPr>
          <p:cNvSpPr/>
          <p:nvPr/>
        </p:nvSpPr>
        <p:spPr>
          <a:xfrm>
            <a:off x="8426783" y="1525693"/>
            <a:ext cx="3282996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BC608-6952-7F48-8E88-646944DA066A}"/>
              </a:ext>
            </a:extLst>
          </p:cNvPr>
          <p:cNvSpPr txBox="1"/>
          <p:nvPr/>
        </p:nvSpPr>
        <p:spPr>
          <a:xfrm>
            <a:off x="8428438" y="6410416"/>
            <a:ext cx="493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Randall, Greer, Smith, &amp; Kimball, 2021 </a:t>
            </a:r>
          </a:p>
        </p:txBody>
      </p:sp>
    </p:spTree>
    <p:extLst>
      <p:ext uri="{BB962C8B-B14F-4D97-AF65-F5344CB8AC3E}">
        <p14:creationId xmlns:p14="http://schemas.microsoft.com/office/powerpoint/2010/main" val="1342823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9AAC-8406-A443-B47A-B5FA1FBA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6" y="654999"/>
            <a:ext cx="11259403" cy="5305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D446C-8AB7-F740-A032-5E3D9322B43A}"/>
              </a:ext>
            </a:extLst>
          </p:cNvPr>
          <p:cNvSpPr txBox="1"/>
          <p:nvPr/>
        </p:nvSpPr>
        <p:spPr>
          <a:xfrm rot="16200000">
            <a:off x="-2095064" y="3122841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Responses per Minute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A78BF-5948-9743-B82E-4492B37BA2D3}"/>
              </a:ext>
            </a:extLst>
          </p:cNvPr>
          <p:cNvSpPr txBox="1"/>
          <p:nvPr/>
        </p:nvSpPr>
        <p:spPr>
          <a:xfrm>
            <a:off x="3809445" y="5994159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</a:p>
        </p:txBody>
      </p:sp>
      <p:sp>
        <p:nvSpPr>
          <p:cNvPr id="7" name="Google Shape;363;p32">
            <a:extLst>
              <a:ext uri="{FF2B5EF4-FFF2-40B4-BE49-F238E27FC236}">
                <a16:creationId xmlns:a16="http://schemas.microsoft.com/office/drawing/2014/main" id="{314C3851-C1BF-8E4E-9611-CA66942C6D32}"/>
              </a:ext>
            </a:extLst>
          </p:cNvPr>
          <p:cNvSpPr/>
          <p:nvPr/>
        </p:nvSpPr>
        <p:spPr>
          <a:xfrm>
            <a:off x="1515914" y="1525693"/>
            <a:ext cx="3356338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63;p32">
            <a:extLst>
              <a:ext uri="{FF2B5EF4-FFF2-40B4-BE49-F238E27FC236}">
                <a16:creationId xmlns:a16="http://schemas.microsoft.com/office/drawing/2014/main" id="{94DB1893-82EA-8640-A788-2E1ADB57E26F}"/>
              </a:ext>
            </a:extLst>
          </p:cNvPr>
          <p:cNvSpPr/>
          <p:nvPr/>
        </p:nvSpPr>
        <p:spPr>
          <a:xfrm>
            <a:off x="5160419" y="1525693"/>
            <a:ext cx="3069181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63;p32">
            <a:extLst>
              <a:ext uri="{FF2B5EF4-FFF2-40B4-BE49-F238E27FC236}">
                <a16:creationId xmlns:a16="http://schemas.microsoft.com/office/drawing/2014/main" id="{ACF0766B-AB15-3D49-893F-78CC010AB722}"/>
              </a:ext>
            </a:extLst>
          </p:cNvPr>
          <p:cNvSpPr/>
          <p:nvPr/>
        </p:nvSpPr>
        <p:spPr>
          <a:xfrm>
            <a:off x="8426783" y="1525693"/>
            <a:ext cx="3282996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3;p7" descr="Image result for child fist">
            <a:extLst>
              <a:ext uri="{FF2B5EF4-FFF2-40B4-BE49-F238E27FC236}">
                <a16:creationId xmlns:a16="http://schemas.microsoft.com/office/drawing/2014/main" id="{258D8EE2-90A3-344F-86B5-105C53A332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4718" y="2766933"/>
            <a:ext cx="2578636" cy="2144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065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83EF4-CDD0-D44C-A2DA-F8412603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779" y="1054448"/>
            <a:ext cx="2139779" cy="67284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Malik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9BC5D4-27E2-3047-8227-8BFD3390FA59}"/>
              </a:ext>
            </a:extLst>
          </p:cNvPr>
          <p:cNvSpPr txBox="1">
            <a:spLocks/>
          </p:cNvSpPr>
          <p:nvPr/>
        </p:nvSpPr>
        <p:spPr>
          <a:xfrm>
            <a:off x="4650277" y="3568943"/>
            <a:ext cx="2139779" cy="672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Kylie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E23D31-854A-F24E-8B3F-20EB0DA4FFDB}"/>
              </a:ext>
            </a:extLst>
          </p:cNvPr>
          <p:cNvSpPr txBox="1">
            <a:spLocks/>
          </p:cNvSpPr>
          <p:nvPr/>
        </p:nvSpPr>
        <p:spPr>
          <a:xfrm>
            <a:off x="9316756" y="217533"/>
            <a:ext cx="2139779" cy="672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Anthony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F5CCD8-5B8C-154E-81D4-ABC699060583}"/>
              </a:ext>
            </a:extLst>
          </p:cNvPr>
          <p:cNvSpPr txBox="1">
            <a:spLocks/>
          </p:cNvSpPr>
          <p:nvPr/>
        </p:nvSpPr>
        <p:spPr>
          <a:xfrm>
            <a:off x="2116556" y="5233845"/>
            <a:ext cx="2139779" cy="672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Ishmael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37FC4-F0DA-314F-A3BB-0304C90234F6}"/>
              </a:ext>
            </a:extLst>
          </p:cNvPr>
          <p:cNvSpPr txBox="1">
            <a:spLocks/>
          </p:cNvSpPr>
          <p:nvPr/>
        </p:nvSpPr>
        <p:spPr>
          <a:xfrm>
            <a:off x="778683" y="6066296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Sarah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52022-5671-7849-8B4C-D9C11979C0CF}"/>
              </a:ext>
            </a:extLst>
          </p:cNvPr>
          <p:cNvSpPr txBox="1">
            <a:spLocks/>
          </p:cNvSpPr>
          <p:nvPr/>
        </p:nvSpPr>
        <p:spPr>
          <a:xfrm>
            <a:off x="7165889" y="1904041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8CEED4-7A11-3144-97A7-709D7433ED4E}"/>
              </a:ext>
            </a:extLst>
          </p:cNvPr>
          <p:cNvSpPr txBox="1">
            <a:spLocks/>
          </p:cNvSpPr>
          <p:nvPr/>
        </p:nvSpPr>
        <p:spPr>
          <a:xfrm>
            <a:off x="6043672" y="2736492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Houston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ED6F62-1E85-5B41-9B4B-9C6134C03797}"/>
              </a:ext>
            </a:extLst>
          </p:cNvPr>
          <p:cNvSpPr txBox="1">
            <a:spLocks/>
          </p:cNvSpPr>
          <p:nvPr/>
        </p:nvSpPr>
        <p:spPr>
          <a:xfrm>
            <a:off x="3354560" y="4401394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Lawrence</a:t>
            </a:r>
          </a:p>
        </p:txBody>
      </p:sp>
    </p:spTree>
    <p:extLst>
      <p:ext uri="{BB962C8B-B14F-4D97-AF65-F5344CB8AC3E}">
        <p14:creationId xmlns:p14="http://schemas.microsoft.com/office/powerpoint/2010/main" val="138724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9AAC-8406-A443-B47A-B5FA1FBA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6" y="654999"/>
            <a:ext cx="11259403" cy="5305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D446C-8AB7-F740-A032-5E3D9322B43A}"/>
              </a:ext>
            </a:extLst>
          </p:cNvPr>
          <p:cNvSpPr txBox="1"/>
          <p:nvPr/>
        </p:nvSpPr>
        <p:spPr>
          <a:xfrm rot="16200000">
            <a:off x="-2095064" y="3122841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Responses per Minute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A78BF-5948-9743-B82E-4492B37BA2D3}"/>
              </a:ext>
            </a:extLst>
          </p:cNvPr>
          <p:cNvSpPr txBox="1"/>
          <p:nvPr/>
        </p:nvSpPr>
        <p:spPr>
          <a:xfrm>
            <a:off x="3809445" y="5994159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</a:p>
        </p:txBody>
      </p:sp>
      <p:sp>
        <p:nvSpPr>
          <p:cNvPr id="9" name="Google Shape;363;p32">
            <a:extLst>
              <a:ext uri="{FF2B5EF4-FFF2-40B4-BE49-F238E27FC236}">
                <a16:creationId xmlns:a16="http://schemas.microsoft.com/office/drawing/2014/main" id="{94DB1893-82EA-8640-A788-2E1ADB57E26F}"/>
              </a:ext>
            </a:extLst>
          </p:cNvPr>
          <p:cNvSpPr/>
          <p:nvPr/>
        </p:nvSpPr>
        <p:spPr>
          <a:xfrm>
            <a:off x="5160419" y="1525693"/>
            <a:ext cx="3069181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63;p32">
            <a:extLst>
              <a:ext uri="{FF2B5EF4-FFF2-40B4-BE49-F238E27FC236}">
                <a16:creationId xmlns:a16="http://schemas.microsoft.com/office/drawing/2014/main" id="{ACF0766B-AB15-3D49-893F-78CC010AB722}"/>
              </a:ext>
            </a:extLst>
          </p:cNvPr>
          <p:cNvSpPr/>
          <p:nvPr/>
        </p:nvSpPr>
        <p:spPr>
          <a:xfrm>
            <a:off x="8426783" y="1525693"/>
            <a:ext cx="3282996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3AD116-3EC0-F84F-BAAC-0A06E3E167AE}"/>
              </a:ext>
            </a:extLst>
          </p:cNvPr>
          <p:cNvSpPr txBox="1"/>
          <p:nvPr/>
        </p:nvSpPr>
        <p:spPr>
          <a:xfrm>
            <a:off x="8428438" y="6410416"/>
            <a:ext cx="493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Randall, Greer, Smith, &amp; Kimball, 2021 </a:t>
            </a:r>
          </a:p>
        </p:txBody>
      </p:sp>
    </p:spTree>
    <p:extLst>
      <p:ext uri="{BB962C8B-B14F-4D97-AF65-F5344CB8AC3E}">
        <p14:creationId xmlns:p14="http://schemas.microsoft.com/office/powerpoint/2010/main" val="328093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9AAC-8406-A443-B47A-B5FA1FBA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6" y="654999"/>
            <a:ext cx="11259403" cy="5305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D446C-8AB7-F740-A032-5E3D9322B43A}"/>
              </a:ext>
            </a:extLst>
          </p:cNvPr>
          <p:cNvSpPr txBox="1"/>
          <p:nvPr/>
        </p:nvSpPr>
        <p:spPr>
          <a:xfrm rot="16200000">
            <a:off x="-2095064" y="3122841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Responses per Minute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A78BF-5948-9743-B82E-4492B37BA2D3}"/>
              </a:ext>
            </a:extLst>
          </p:cNvPr>
          <p:cNvSpPr txBox="1"/>
          <p:nvPr/>
        </p:nvSpPr>
        <p:spPr>
          <a:xfrm>
            <a:off x="3809445" y="5994159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</a:p>
        </p:txBody>
      </p:sp>
      <p:sp>
        <p:nvSpPr>
          <p:cNvPr id="7" name="Google Shape;363;p32">
            <a:extLst>
              <a:ext uri="{FF2B5EF4-FFF2-40B4-BE49-F238E27FC236}">
                <a16:creationId xmlns:a16="http://schemas.microsoft.com/office/drawing/2014/main" id="{314C3851-C1BF-8E4E-9611-CA66942C6D32}"/>
              </a:ext>
            </a:extLst>
          </p:cNvPr>
          <p:cNvSpPr/>
          <p:nvPr/>
        </p:nvSpPr>
        <p:spPr>
          <a:xfrm>
            <a:off x="1515914" y="1525693"/>
            <a:ext cx="3356338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63;p32">
            <a:extLst>
              <a:ext uri="{FF2B5EF4-FFF2-40B4-BE49-F238E27FC236}">
                <a16:creationId xmlns:a16="http://schemas.microsoft.com/office/drawing/2014/main" id="{94DB1893-82EA-8640-A788-2E1ADB57E26F}"/>
              </a:ext>
            </a:extLst>
          </p:cNvPr>
          <p:cNvSpPr/>
          <p:nvPr/>
        </p:nvSpPr>
        <p:spPr>
          <a:xfrm>
            <a:off x="5160419" y="1525693"/>
            <a:ext cx="3069181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63;p32">
            <a:extLst>
              <a:ext uri="{FF2B5EF4-FFF2-40B4-BE49-F238E27FC236}">
                <a16:creationId xmlns:a16="http://schemas.microsoft.com/office/drawing/2014/main" id="{ACF0766B-AB15-3D49-893F-78CC010AB722}"/>
              </a:ext>
            </a:extLst>
          </p:cNvPr>
          <p:cNvSpPr/>
          <p:nvPr/>
        </p:nvSpPr>
        <p:spPr>
          <a:xfrm>
            <a:off x="8426783" y="1525693"/>
            <a:ext cx="3282996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3;p7" descr="Image result for child fist">
            <a:extLst>
              <a:ext uri="{FF2B5EF4-FFF2-40B4-BE49-F238E27FC236}">
                <a16:creationId xmlns:a16="http://schemas.microsoft.com/office/drawing/2014/main" id="{258D8EE2-90A3-344F-86B5-105C53A332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4718" y="2766933"/>
            <a:ext cx="2578636" cy="21441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6;p8">
            <a:extLst>
              <a:ext uri="{FF2B5EF4-FFF2-40B4-BE49-F238E27FC236}">
                <a16:creationId xmlns:a16="http://schemas.microsoft.com/office/drawing/2014/main" id="{B10AABCC-E8D8-094C-81E5-1BFE50BFAF30}"/>
              </a:ext>
            </a:extLst>
          </p:cNvPr>
          <p:cNvGrpSpPr/>
          <p:nvPr/>
        </p:nvGrpSpPr>
        <p:grpSpPr>
          <a:xfrm>
            <a:off x="5765501" y="2513869"/>
            <a:ext cx="2018432" cy="1415718"/>
            <a:chOff x="1690038" y="1578451"/>
            <a:chExt cx="1513824" cy="1061789"/>
          </a:xfrm>
        </p:grpSpPr>
        <p:sp>
          <p:nvSpPr>
            <p:cNvPr id="13" name="Google Shape;127;p8">
              <a:extLst>
                <a:ext uri="{FF2B5EF4-FFF2-40B4-BE49-F238E27FC236}">
                  <a16:creationId xmlns:a16="http://schemas.microsoft.com/office/drawing/2014/main" id="{0247BC1C-7A4C-3B48-8360-41CB8F35FAB5}"/>
                </a:ext>
              </a:extLst>
            </p:cNvPr>
            <p:cNvSpPr txBox="1"/>
            <p:nvPr/>
          </p:nvSpPr>
          <p:spPr>
            <a:xfrm>
              <a:off x="1690038" y="1578451"/>
              <a:ext cx="1513824" cy="1061789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D5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4" name="Google Shape;128;p8">
              <a:extLst>
                <a:ext uri="{FF2B5EF4-FFF2-40B4-BE49-F238E27FC236}">
                  <a16:creationId xmlns:a16="http://schemas.microsoft.com/office/drawing/2014/main" id="{5CD374F4-8FE2-2B44-8807-5EA7478A7A3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29084" y="1708907"/>
              <a:ext cx="835732" cy="8357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Google Shape;130;p8">
            <a:extLst>
              <a:ext uri="{FF2B5EF4-FFF2-40B4-BE49-F238E27FC236}">
                <a16:creationId xmlns:a16="http://schemas.microsoft.com/office/drawing/2014/main" id="{CDC8D21C-1825-E54D-BCB2-BA49B23B77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3259" y="3017611"/>
            <a:ext cx="1479237" cy="1969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014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9AAC-8406-A443-B47A-B5FA1FBA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6" y="654999"/>
            <a:ext cx="11259403" cy="5305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D446C-8AB7-F740-A032-5E3D9322B43A}"/>
              </a:ext>
            </a:extLst>
          </p:cNvPr>
          <p:cNvSpPr txBox="1"/>
          <p:nvPr/>
        </p:nvSpPr>
        <p:spPr>
          <a:xfrm rot="16200000">
            <a:off x="-2095064" y="3122841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Responses per Minute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A78BF-5948-9743-B82E-4492B37BA2D3}"/>
              </a:ext>
            </a:extLst>
          </p:cNvPr>
          <p:cNvSpPr txBox="1"/>
          <p:nvPr/>
        </p:nvSpPr>
        <p:spPr>
          <a:xfrm>
            <a:off x="3809445" y="5994159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</a:p>
        </p:txBody>
      </p:sp>
      <p:sp>
        <p:nvSpPr>
          <p:cNvPr id="10" name="Google Shape;363;p32">
            <a:extLst>
              <a:ext uri="{FF2B5EF4-FFF2-40B4-BE49-F238E27FC236}">
                <a16:creationId xmlns:a16="http://schemas.microsoft.com/office/drawing/2014/main" id="{ACF0766B-AB15-3D49-893F-78CC010AB722}"/>
              </a:ext>
            </a:extLst>
          </p:cNvPr>
          <p:cNvSpPr/>
          <p:nvPr/>
        </p:nvSpPr>
        <p:spPr>
          <a:xfrm>
            <a:off x="8426783" y="1525693"/>
            <a:ext cx="3282996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066204-93E6-5149-B530-9B82FA5D80A5}"/>
              </a:ext>
            </a:extLst>
          </p:cNvPr>
          <p:cNvSpPr txBox="1"/>
          <p:nvPr/>
        </p:nvSpPr>
        <p:spPr>
          <a:xfrm>
            <a:off x="8428438" y="6410416"/>
            <a:ext cx="493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Randall, Greer, Smith, &amp; Kimball, 2021 </a:t>
            </a:r>
          </a:p>
        </p:txBody>
      </p:sp>
    </p:spTree>
    <p:extLst>
      <p:ext uri="{BB962C8B-B14F-4D97-AF65-F5344CB8AC3E}">
        <p14:creationId xmlns:p14="http://schemas.microsoft.com/office/powerpoint/2010/main" val="2873589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9AAC-8406-A443-B47A-B5FA1FBA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6" y="654999"/>
            <a:ext cx="11259403" cy="5305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D446C-8AB7-F740-A032-5E3D9322B43A}"/>
              </a:ext>
            </a:extLst>
          </p:cNvPr>
          <p:cNvSpPr txBox="1"/>
          <p:nvPr/>
        </p:nvSpPr>
        <p:spPr>
          <a:xfrm rot="16200000">
            <a:off x="-2095064" y="3122841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Responses per Minute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A78BF-5948-9743-B82E-4492B37BA2D3}"/>
              </a:ext>
            </a:extLst>
          </p:cNvPr>
          <p:cNvSpPr txBox="1"/>
          <p:nvPr/>
        </p:nvSpPr>
        <p:spPr>
          <a:xfrm>
            <a:off x="3809445" y="5994159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</a:p>
        </p:txBody>
      </p:sp>
      <p:sp>
        <p:nvSpPr>
          <p:cNvPr id="7" name="Google Shape;363;p32">
            <a:extLst>
              <a:ext uri="{FF2B5EF4-FFF2-40B4-BE49-F238E27FC236}">
                <a16:creationId xmlns:a16="http://schemas.microsoft.com/office/drawing/2014/main" id="{314C3851-C1BF-8E4E-9611-CA66942C6D32}"/>
              </a:ext>
            </a:extLst>
          </p:cNvPr>
          <p:cNvSpPr/>
          <p:nvPr/>
        </p:nvSpPr>
        <p:spPr>
          <a:xfrm>
            <a:off x="1515914" y="1525693"/>
            <a:ext cx="3356338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63;p32">
            <a:extLst>
              <a:ext uri="{FF2B5EF4-FFF2-40B4-BE49-F238E27FC236}">
                <a16:creationId xmlns:a16="http://schemas.microsoft.com/office/drawing/2014/main" id="{94DB1893-82EA-8640-A788-2E1ADB57E26F}"/>
              </a:ext>
            </a:extLst>
          </p:cNvPr>
          <p:cNvSpPr/>
          <p:nvPr/>
        </p:nvSpPr>
        <p:spPr>
          <a:xfrm>
            <a:off x="5160419" y="1525693"/>
            <a:ext cx="3069181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63;p32">
            <a:extLst>
              <a:ext uri="{FF2B5EF4-FFF2-40B4-BE49-F238E27FC236}">
                <a16:creationId xmlns:a16="http://schemas.microsoft.com/office/drawing/2014/main" id="{ACF0766B-AB15-3D49-893F-78CC010AB722}"/>
              </a:ext>
            </a:extLst>
          </p:cNvPr>
          <p:cNvSpPr/>
          <p:nvPr/>
        </p:nvSpPr>
        <p:spPr>
          <a:xfrm>
            <a:off x="8426783" y="1525693"/>
            <a:ext cx="3282996" cy="412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3;p7" descr="Image result for child fist">
            <a:extLst>
              <a:ext uri="{FF2B5EF4-FFF2-40B4-BE49-F238E27FC236}">
                <a16:creationId xmlns:a16="http://schemas.microsoft.com/office/drawing/2014/main" id="{258D8EE2-90A3-344F-86B5-105C53A332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4718" y="2766933"/>
            <a:ext cx="2578636" cy="21441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6;p8">
            <a:extLst>
              <a:ext uri="{FF2B5EF4-FFF2-40B4-BE49-F238E27FC236}">
                <a16:creationId xmlns:a16="http://schemas.microsoft.com/office/drawing/2014/main" id="{B10AABCC-E8D8-094C-81E5-1BFE50BFAF30}"/>
              </a:ext>
            </a:extLst>
          </p:cNvPr>
          <p:cNvGrpSpPr/>
          <p:nvPr/>
        </p:nvGrpSpPr>
        <p:grpSpPr>
          <a:xfrm>
            <a:off x="5765501" y="2513869"/>
            <a:ext cx="2018432" cy="1415718"/>
            <a:chOff x="1690038" y="1578451"/>
            <a:chExt cx="1513824" cy="1061789"/>
          </a:xfrm>
        </p:grpSpPr>
        <p:sp>
          <p:nvSpPr>
            <p:cNvPr id="13" name="Google Shape;127;p8">
              <a:extLst>
                <a:ext uri="{FF2B5EF4-FFF2-40B4-BE49-F238E27FC236}">
                  <a16:creationId xmlns:a16="http://schemas.microsoft.com/office/drawing/2014/main" id="{0247BC1C-7A4C-3B48-8360-41CB8F35FAB5}"/>
                </a:ext>
              </a:extLst>
            </p:cNvPr>
            <p:cNvSpPr txBox="1"/>
            <p:nvPr/>
          </p:nvSpPr>
          <p:spPr>
            <a:xfrm>
              <a:off x="1690038" y="1578451"/>
              <a:ext cx="1513824" cy="1061789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D5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/>
              <a:endParaRPr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4" name="Google Shape;128;p8">
              <a:extLst>
                <a:ext uri="{FF2B5EF4-FFF2-40B4-BE49-F238E27FC236}">
                  <a16:creationId xmlns:a16="http://schemas.microsoft.com/office/drawing/2014/main" id="{5CD374F4-8FE2-2B44-8807-5EA7478A7A3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29084" y="1708907"/>
              <a:ext cx="835732" cy="8357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Google Shape;130;p8">
            <a:extLst>
              <a:ext uri="{FF2B5EF4-FFF2-40B4-BE49-F238E27FC236}">
                <a16:creationId xmlns:a16="http://schemas.microsoft.com/office/drawing/2014/main" id="{CDC8D21C-1825-E54D-BCB2-BA49B23B77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3259" y="3017611"/>
            <a:ext cx="1479237" cy="196990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15;p7">
            <a:extLst>
              <a:ext uri="{FF2B5EF4-FFF2-40B4-BE49-F238E27FC236}">
                <a16:creationId xmlns:a16="http://schemas.microsoft.com/office/drawing/2014/main" id="{B116FA97-3301-4541-A3D1-1379348D6E03}"/>
              </a:ext>
            </a:extLst>
          </p:cNvPr>
          <p:cNvSpPr/>
          <p:nvPr/>
        </p:nvSpPr>
        <p:spPr>
          <a:xfrm>
            <a:off x="8964445" y="2383735"/>
            <a:ext cx="2207671" cy="2090529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079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9AAC-8406-A443-B47A-B5FA1FBA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6" y="654999"/>
            <a:ext cx="11259403" cy="5305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D446C-8AB7-F740-A032-5E3D9322B43A}"/>
              </a:ext>
            </a:extLst>
          </p:cNvPr>
          <p:cNvSpPr txBox="1"/>
          <p:nvPr/>
        </p:nvSpPr>
        <p:spPr>
          <a:xfrm rot="16200000">
            <a:off x="-2095064" y="3122841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Responses per Minute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A78BF-5948-9743-B82E-4492B37BA2D3}"/>
              </a:ext>
            </a:extLst>
          </p:cNvPr>
          <p:cNvSpPr txBox="1"/>
          <p:nvPr/>
        </p:nvSpPr>
        <p:spPr>
          <a:xfrm>
            <a:off x="3809445" y="5994159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41205-EC2E-464C-BDF8-121D3C15927D}"/>
              </a:ext>
            </a:extLst>
          </p:cNvPr>
          <p:cNvSpPr txBox="1"/>
          <p:nvPr/>
        </p:nvSpPr>
        <p:spPr>
          <a:xfrm>
            <a:off x="8428438" y="6410416"/>
            <a:ext cx="493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Randall, Greer, Smith, &amp; Kimball, 2021 </a:t>
            </a:r>
          </a:p>
        </p:txBody>
      </p:sp>
    </p:spTree>
    <p:extLst>
      <p:ext uri="{BB962C8B-B14F-4D97-AF65-F5344CB8AC3E}">
        <p14:creationId xmlns:p14="http://schemas.microsoft.com/office/powerpoint/2010/main" val="3423777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D64ACD-4AB1-834C-8FCA-ACD9D552EF0F}"/>
              </a:ext>
            </a:extLst>
          </p:cNvPr>
          <p:cNvSpPr txBox="1"/>
          <p:nvPr/>
        </p:nvSpPr>
        <p:spPr>
          <a:xfrm>
            <a:off x="8177248" y="6488668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Greer, Fisher, Saini, Owen, &amp; Jones, 2015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4254C-5A7E-9040-8D0F-7D4FCE2BA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91" y="738813"/>
            <a:ext cx="9783747" cy="538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70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B19E-ACC1-2342-A9EF-0C0BA7ADD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1346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How prevalent is resurgence in clinical cases?</a:t>
            </a:r>
          </a:p>
        </p:txBody>
      </p:sp>
    </p:spTree>
    <p:extLst>
      <p:ext uri="{BB962C8B-B14F-4D97-AF65-F5344CB8AC3E}">
        <p14:creationId xmlns:p14="http://schemas.microsoft.com/office/powerpoint/2010/main" val="3684675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A04CC4D8-73CC-E440-8215-2D35AEAF019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99723" y="203997"/>
            <a:ext cx="4392554" cy="6450006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8936A-A468-0F4F-8134-1192470F2813}"/>
              </a:ext>
            </a:extLst>
          </p:cNvPr>
          <p:cNvSpPr txBox="1"/>
          <p:nvPr/>
        </p:nvSpPr>
        <p:spPr>
          <a:xfrm>
            <a:off x="8450204" y="6488668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Mitteer</a:t>
            </a:r>
            <a:r>
              <a:rPr lang="en-US" dirty="0"/>
              <a:t>, Greer, Randall, &amp; Haney, 2022</a:t>
            </a:r>
          </a:p>
        </p:txBody>
      </p:sp>
    </p:spTree>
    <p:extLst>
      <p:ext uri="{BB962C8B-B14F-4D97-AF65-F5344CB8AC3E}">
        <p14:creationId xmlns:p14="http://schemas.microsoft.com/office/powerpoint/2010/main" val="2249548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11A19ED6-D760-514F-95F4-B2E23EF8E3B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817548" y="207376"/>
            <a:ext cx="6656652" cy="654902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36CC91-00D2-174C-AFC6-336D48EC26AE}"/>
              </a:ext>
            </a:extLst>
          </p:cNvPr>
          <p:cNvSpPr txBox="1"/>
          <p:nvPr/>
        </p:nvSpPr>
        <p:spPr>
          <a:xfrm>
            <a:off x="8450204" y="6488668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Mitteer</a:t>
            </a:r>
            <a:r>
              <a:rPr lang="en-US" dirty="0"/>
              <a:t>, Greer, Randall, &amp; Haney, 2022</a:t>
            </a:r>
          </a:p>
        </p:txBody>
      </p:sp>
    </p:spTree>
    <p:extLst>
      <p:ext uri="{BB962C8B-B14F-4D97-AF65-F5344CB8AC3E}">
        <p14:creationId xmlns:p14="http://schemas.microsoft.com/office/powerpoint/2010/main" val="1729899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74C8-F657-3B48-AE55-20AD7CF18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Generality of Prevalence of Resurgence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322BD-CBDF-234D-8BDD-79CDA5D07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678" y="18256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		</a:t>
            </a:r>
            <a:r>
              <a:rPr lang="en-US" sz="3600" dirty="0"/>
              <a:t>76% </a:t>
            </a:r>
            <a:r>
              <a:rPr lang="en-US" sz="1800" dirty="0"/>
              <a:t>(Briggs et al., 2018)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sz="3600" dirty="0"/>
              <a:t>91% </a:t>
            </a:r>
            <a:r>
              <a:rPr lang="en-US" sz="1800" dirty="0"/>
              <a:t>(</a:t>
            </a:r>
            <a:r>
              <a:rPr lang="en-US" sz="1800" dirty="0" err="1"/>
              <a:t>Kranak</a:t>
            </a:r>
            <a:r>
              <a:rPr lang="en-US" sz="1800" dirty="0"/>
              <a:t> et al., 2021)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sz="3600" dirty="0"/>
              <a:t>91% </a:t>
            </a:r>
            <a:r>
              <a:rPr lang="en-US" sz="1800" dirty="0"/>
              <a:t>(</a:t>
            </a:r>
            <a:r>
              <a:rPr lang="en-US" sz="1800" dirty="0" err="1"/>
              <a:t>Muething</a:t>
            </a:r>
            <a:r>
              <a:rPr lang="en-US" sz="1800" dirty="0"/>
              <a:t> et al., 2021b)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sz="3600" dirty="0"/>
              <a:t>76% </a:t>
            </a:r>
            <a:r>
              <a:rPr lang="en-US" sz="1800" dirty="0"/>
              <a:t>(</a:t>
            </a:r>
            <a:r>
              <a:rPr lang="en-US" sz="1800" dirty="0" err="1"/>
              <a:t>Mitteer</a:t>
            </a:r>
            <a:r>
              <a:rPr lang="en-US" sz="1800" dirty="0"/>
              <a:t> et al., 2022)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21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503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Treatment Relapse</a:t>
            </a:r>
          </a:p>
        </p:txBody>
      </p:sp>
    </p:spTree>
    <p:extLst>
      <p:ext uri="{BB962C8B-B14F-4D97-AF65-F5344CB8AC3E}">
        <p14:creationId xmlns:p14="http://schemas.microsoft.com/office/powerpoint/2010/main" val="23349360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76DB7-00FC-2397-A545-69BB855B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6869"/>
            <a:ext cx="10515600" cy="1325563"/>
          </a:xfrm>
        </p:spPr>
        <p:txBody>
          <a:bodyPr/>
          <a:lstStyle/>
          <a:p>
            <a:pPr algn="ctr"/>
            <a:r>
              <a:rPr lang="en-US" b="1" u="sng" dirty="0"/>
              <a:t>Renewal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97D03-7F07-25D1-C8C2-CFF3922061DB}"/>
              </a:ext>
            </a:extLst>
          </p:cNvPr>
          <p:cNvSpPr txBox="1"/>
          <p:nvPr/>
        </p:nvSpPr>
        <p:spPr>
          <a:xfrm>
            <a:off x="2327366" y="2772432"/>
            <a:ext cx="8462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How do we evaluate its occurrence in research?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How do we evaluate its occurrence in clinical work?</a:t>
            </a:r>
          </a:p>
        </p:txBody>
      </p:sp>
    </p:spTree>
    <p:extLst>
      <p:ext uri="{BB962C8B-B14F-4D97-AF65-F5344CB8AC3E}">
        <p14:creationId xmlns:p14="http://schemas.microsoft.com/office/powerpoint/2010/main" val="572023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>
            <a:spLocks noGrp="1"/>
          </p:cNvSpPr>
          <p:nvPr>
            <p:ph type="title"/>
          </p:nvPr>
        </p:nvSpPr>
        <p:spPr>
          <a:xfrm>
            <a:off x="456040" y="229198"/>
            <a:ext cx="10516760" cy="1229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0" rIns="121900" bIns="0" rtlCol="0" anchor="ctr" anchorCtr="0">
            <a:noAutofit/>
          </a:bodyPr>
          <a:lstStyle/>
          <a:p>
            <a:endParaRPr/>
          </a:p>
        </p:txBody>
      </p:sp>
      <p:sp>
        <p:nvSpPr>
          <p:cNvPr id="358" name="Google Shape;358;p32"/>
          <p:cNvSpPr txBox="1">
            <a:spLocks noGrp="1"/>
          </p:cNvSpPr>
          <p:nvPr>
            <p:ph type="body" idx="1"/>
          </p:nvPr>
        </p:nvSpPr>
        <p:spPr>
          <a:xfrm>
            <a:off x="456039" y="1607424"/>
            <a:ext cx="11279923" cy="49530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359" name="Google Shape;359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>
            <a:off x="1693333" y="1896534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>
            <a:off x="1693333" y="2110352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899393" y="2108482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8317677" y="2108482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6F2BF-6565-AC4B-A784-56236D8A2F8E}"/>
              </a:ext>
            </a:extLst>
          </p:cNvPr>
          <p:cNvSpPr txBox="1"/>
          <p:nvPr/>
        </p:nvSpPr>
        <p:spPr>
          <a:xfrm>
            <a:off x="2388357" y="1135922"/>
            <a:ext cx="184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F730F-E5CA-A046-8C04-803A529E5483}"/>
              </a:ext>
            </a:extLst>
          </p:cNvPr>
          <p:cNvSpPr txBox="1"/>
          <p:nvPr/>
        </p:nvSpPr>
        <p:spPr>
          <a:xfrm>
            <a:off x="5488622" y="1084795"/>
            <a:ext cx="184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A786A-B6B2-D54C-B1B0-6A79BFB6840A}"/>
              </a:ext>
            </a:extLst>
          </p:cNvPr>
          <p:cNvSpPr txBox="1"/>
          <p:nvPr/>
        </p:nvSpPr>
        <p:spPr>
          <a:xfrm>
            <a:off x="9074317" y="1093916"/>
            <a:ext cx="184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34AB6-402C-164E-A03E-6164E7A2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576" y="587259"/>
            <a:ext cx="9815981" cy="5566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DC9B45-E9FC-4D4F-9205-974587308307}"/>
              </a:ext>
            </a:extLst>
          </p:cNvPr>
          <p:cNvSpPr txBox="1"/>
          <p:nvPr/>
        </p:nvSpPr>
        <p:spPr>
          <a:xfrm>
            <a:off x="1985063" y="1704025"/>
            <a:ext cx="1522412" cy="38066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F45E01-2690-8D42-BE90-B7E7F5B86E8E}"/>
              </a:ext>
            </a:extLst>
          </p:cNvPr>
          <p:cNvSpPr txBox="1"/>
          <p:nvPr/>
        </p:nvSpPr>
        <p:spPr>
          <a:xfrm>
            <a:off x="3536213" y="1731321"/>
            <a:ext cx="4543789" cy="38066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0B9876-E196-9D45-8910-5AE99963551E}"/>
              </a:ext>
            </a:extLst>
          </p:cNvPr>
          <p:cNvSpPr txBox="1"/>
          <p:nvPr/>
        </p:nvSpPr>
        <p:spPr>
          <a:xfrm>
            <a:off x="8124018" y="2004278"/>
            <a:ext cx="3353632" cy="3533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E57AC-0C14-EC49-A1F5-E68123570833}"/>
              </a:ext>
            </a:extLst>
          </p:cNvPr>
          <p:cNvSpPr txBox="1"/>
          <p:nvPr/>
        </p:nvSpPr>
        <p:spPr>
          <a:xfrm>
            <a:off x="3893554" y="6111393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FC54D0-7E57-E347-8B32-9431F3D70DDB}"/>
              </a:ext>
            </a:extLst>
          </p:cNvPr>
          <p:cNvSpPr txBox="1"/>
          <p:nvPr/>
        </p:nvSpPr>
        <p:spPr>
          <a:xfrm>
            <a:off x="8328097" y="6402151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Haney, Piazza, Peterson, &amp; Greer, 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D6E619-E2E7-A44F-BCE3-B5C52E432B75}"/>
              </a:ext>
            </a:extLst>
          </p:cNvPr>
          <p:cNvSpPr txBox="1"/>
          <p:nvPr/>
        </p:nvSpPr>
        <p:spPr>
          <a:xfrm rot="16200000">
            <a:off x="-1339933" y="3558686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Inappropriate Mealtime Behavior per Minute</a:t>
            </a:r>
          </a:p>
        </p:txBody>
      </p:sp>
    </p:spTree>
    <p:extLst>
      <p:ext uri="{BB962C8B-B14F-4D97-AF65-F5344CB8AC3E}">
        <p14:creationId xmlns:p14="http://schemas.microsoft.com/office/powerpoint/2010/main" val="19304288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563638-997F-AC48-9AD6-9646720FF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67" y="1061449"/>
            <a:ext cx="9370866" cy="4735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347AA4-CB7A-EC4A-A476-A995768DE6F6}"/>
              </a:ext>
            </a:extLst>
          </p:cNvPr>
          <p:cNvSpPr txBox="1"/>
          <p:nvPr/>
        </p:nvSpPr>
        <p:spPr>
          <a:xfrm>
            <a:off x="5281685" y="6488668"/>
            <a:ext cx="808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 Munroe-Meyer Pediatric Feeding Disorder’s Program, 2019</a:t>
            </a:r>
          </a:p>
        </p:txBody>
      </p:sp>
    </p:spTree>
    <p:extLst>
      <p:ext uri="{BB962C8B-B14F-4D97-AF65-F5344CB8AC3E}">
        <p14:creationId xmlns:p14="http://schemas.microsoft.com/office/powerpoint/2010/main" val="3450474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>
            <a:spLocks noGrp="1"/>
          </p:cNvSpPr>
          <p:nvPr>
            <p:ph type="title"/>
          </p:nvPr>
        </p:nvSpPr>
        <p:spPr>
          <a:xfrm>
            <a:off x="456040" y="229198"/>
            <a:ext cx="10516760" cy="1229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0" rIns="121900" bIns="0" rtlCol="0" anchor="ctr" anchorCtr="0">
            <a:noAutofit/>
          </a:bodyPr>
          <a:lstStyle/>
          <a:p>
            <a:endParaRPr/>
          </a:p>
        </p:txBody>
      </p:sp>
      <p:sp>
        <p:nvSpPr>
          <p:cNvPr id="358" name="Google Shape;358;p32"/>
          <p:cNvSpPr txBox="1">
            <a:spLocks noGrp="1"/>
          </p:cNvSpPr>
          <p:nvPr>
            <p:ph type="body" idx="1"/>
          </p:nvPr>
        </p:nvSpPr>
        <p:spPr>
          <a:xfrm>
            <a:off x="456039" y="1607424"/>
            <a:ext cx="11279923" cy="49530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359" name="Google Shape;359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>
            <a:off x="1693333" y="1896534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>
            <a:off x="1693333" y="2110352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899393" y="2108482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8317677" y="2108482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6F2BF-6565-AC4B-A784-56236D8A2F8E}"/>
              </a:ext>
            </a:extLst>
          </p:cNvPr>
          <p:cNvSpPr txBox="1"/>
          <p:nvPr/>
        </p:nvSpPr>
        <p:spPr>
          <a:xfrm>
            <a:off x="2388357" y="1135922"/>
            <a:ext cx="184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F730F-E5CA-A046-8C04-803A529E5483}"/>
              </a:ext>
            </a:extLst>
          </p:cNvPr>
          <p:cNvSpPr txBox="1"/>
          <p:nvPr/>
        </p:nvSpPr>
        <p:spPr>
          <a:xfrm>
            <a:off x="5488622" y="1084795"/>
            <a:ext cx="184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A786A-B6B2-D54C-B1B0-6A79BFB6840A}"/>
              </a:ext>
            </a:extLst>
          </p:cNvPr>
          <p:cNvSpPr txBox="1"/>
          <p:nvPr/>
        </p:nvSpPr>
        <p:spPr>
          <a:xfrm>
            <a:off x="9074317" y="1093916"/>
            <a:ext cx="184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34AB6-402C-164E-A03E-6164E7A2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576" y="587259"/>
            <a:ext cx="9815981" cy="55668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F45E01-2690-8D42-BE90-B7E7F5B86E8E}"/>
              </a:ext>
            </a:extLst>
          </p:cNvPr>
          <p:cNvSpPr txBox="1"/>
          <p:nvPr/>
        </p:nvSpPr>
        <p:spPr>
          <a:xfrm>
            <a:off x="3536213" y="1731321"/>
            <a:ext cx="4543789" cy="38066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0B9876-E196-9D45-8910-5AE99963551E}"/>
              </a:ext>
            </a:extLst>
          </p:cNvPr>
          <p:cNvSpPr txBox="1"/>
          <p:nvPr/>
        </p:nvSpPr>
        <p:spPr>
          <a:xfrm>
            <a:off x="8124018" y="2004278"/>
            <a:ext cx="3353632" cy="3533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E57AC-0C14-EC49-A1F5-E68123570833}"/>
              </a:ext>
            </a:extLst>
          </p:cNvPr>
          <p:cNvSpPr txBox="1"/>
          <p:nvPr/>
        </p:nvSpPr>
        <p:spPr>
          <a:xfrm>
            <a:off x="3893554" y="6111393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49A6FD-A320-DF40-B048-7CFADEC42764}"/>
              </a:ext>
            </a:extLst>
          </p:cNvPr>
          <p:cNvSpPr txBox="1"/>
          <p:nvPr/>
        </p:nvSpPr>
        <p:spPr>
          <a:xfrm>
            <a:off x="8328097" y="6402151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Haney, Piazza, Peterson, &amp; Greer, 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0455EE-1315-5E46-AEE7-4280305E857A}"/>
              </a:ext>
            </a:extLst>
          </p:cNvPr>
          <p:cNvSpPr txBox="1"/>
          <p:nvPr/>
        </p:nvSpPr>
        <p:spPr>
          <a:xfrm rot="16200000">
            <a:off x="-1339933" y="3558686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Inappropriate Mealtime Behavior per Minute</a:t>
            </a:r>
          </a:p>
        </p:txBody>
      </p:sp>
    </p:spTree>
    <p:extLst>
      <p:ext uri="{BB962C8B-B14F-4D97-AF65-F5344CB8AC3E}">
        <p14:creationId xmlns:p14="http://schemas.microsoft.com/office/powerpoint/2010/main" val="11688974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207F9F-C879-1E42-93FD-A0BB803C3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5" y="1695069"/>
            <a:ext cx="7397087" cy="372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20BCAA-3652-BF47-807C-59ECA7871261}"/>
              </a:ext>
            </a:extLst>
          </p:cNvPr>
          <p:cNvSpPr txBox="1"/>
          <p:nvPr/>
        </p:nvSpPr>
        <p:spPr>
          <a:xfrm>
            <a:off x="5199798" y="6488668"/>
            <a:ext cx="808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 Munroe-Meyer Pediatric Feeding Disorder’s Program, 2019</a:t>
            </a:r>
          </a:p>
        </p:txBody>
      </p:sp>
    </p:spTree>
    <p:extLst>
      <p:ext uri="{BB962C8B-B14F-4D97-AF65-F5344CB8AC3E}">
        <p14:creationId xmlns:p14="http://schemas.microsoft.com/office/powerpoint/2010/main" val="34099555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>
            <a:spLocks noGrp="1"/>
          </p:cNvSpPr>
          <p:nvPr>
            <p:ph type="title"/>
          </p:nvPr>
        </p:nvSpPr>
        <p:spPr>
          <a:xfrm>
            <a:off x="456040" y="229198"/>
            <a:ext cx="10516760" cy="1229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0" rIns="121900" bIns="0" rtlCol="0" anchor="ctr" anchorCtr="0">
            <a:noAutofit/>
          </a:bodyPr>
          <a:lstStyle/>
          <a:p>
            <a:endParaRPr/>
          </a:p>
        </p:txBody>
      </p:sp>
      <p:sp>
        <p:nvSpPr>
          <p:cNvPr id="358" name="Google Shape;358;p32"/>
          <p:cNvSpPr txBox="1">
            <a:spLocks noGrp="1"/>
          </p:cNvSpPr>
          <p:nvPr>
            <p:ph type="body" idx="1"/>
          </p:nvPr>
        </p:nvSpPr>
        <p:spPr>
          <a:xfrm>
            <a:off x="456039" y="1607424"/>
            <a:ext cx="11279923" cy="49530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359" name="Google Shape;359;p32"/>
          <p:cNvSpPr/>
          <p:nvPr/>
        </p:nvSpPr>
        <p:spPr>
          <a:xfrm>
            <a:off x="15125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>
            <a:off x="1693333" y="1896534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>
            <a:off x="1693333" y="2110352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899393" y="2108482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8317677" y="2108482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6F2BF-6565-AC4B-A784-56236D8A2F8E}"/>
              </a:ext>
            </a:extLst>
          </p:cNvPr>
          <p:cNvSpPr txBox="1"/>
          <p:nvPr/>
        </p:nvSpPr>
        <p:spPr>
          <a:xfrm>
            <a:off x="2388357" y="1135922"/>
            <a:ext cx="184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F730F-E5CA-A046-8C04-803A529E5483}"/>
              </a:ext>
            </a:extLst>
          </p:cNvPr>
          <p:cNvSpPr txBox="1"/>
          <p:nvPr/>
        </p:nvSpPr>
        <p:spPr>
          <a:xfrm>
            <a:off x="5488622" y="1084795"/>
            <a:ext cx="184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A786A-B6B2-D54C-B1B0-6A79BFB6840A}"/>
              </a:ext>
            </a:extLst>
          </p:cNvPr>
          <p:cNvSpPr txBox="1"/>
          <p:nvPr/>
        </p:nvSpPr>
        <p:spPr>
          <a:xfrm>
            <a:off x="9074317" y="1093916"/>
            <a:ext cx="184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34AB6-402C-164E-A03E-6164E7A2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576" y="587259"/>
            <a:ext cx="9815981" cy="55668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0B9876-E196-9D45-8910-5AE99963551E}"/>
              </a:ext>
            </a:extLst>
          </p:cNvPr>
          <p:cNvSpPr txBox="1"/>
          <p:nvPr/>
        </p:nvSpPr>
        <p:spPr>
          <a:xfrm>
            <a:off x="8124018" y="2004278"/>
            <a:ext cx="3353632" cy="3533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E57AC-0C14-EC49-A1F5-E68123570833}"/>
              </a:ext>
            </a:extLst>
          </p:cNvPr>
          <p:cNvSpPr txBox="1"/>
          <p:nvPr/>
        </p:nvSpPr>
        <p:spPr>
          <a:xfrm>
            <a:off x="3893554" y="6111393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DA91EE-9BC5-9148-A7CD-728B57B394C8}"/>
              </a:ext>
            </a:extLst>
          </p:cNvPr>
          <p:cNvSpPr txBox="1"/>
          <p:nvPr/>
        </p:nvSpPr>
        <p:spPr>
          <a:xfrm>
            <a:off x="8328097" y="6402151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Haney, Piazza, Peterson, &amp; Greer,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1F7914-BF18-434D-81E6-5829C514F090}"/>
              </a:ext>
            </a:extLst>
          </p:cNvPr>
          <p:cNvSpPr txBox="1"/>
          <p:nvPr/>
        </p:nvSpPr>
        <p:spPr>
          <a:xfrm rot="16200000">
            <a:off x="-1271642" y="3482911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Inappropriate Mealtime Behavior per Minute</a:t>
            </a:r>
          </a:p>
        </p:txBody>
      </p:sp>
    </p:spTree>
    <p:extLst>
      <p:ext uri="{BB962C8B-B14F-4D97-AF65-F5344CB8AC3E}">
        <p14:creationId xmlns:p14="http://schemas.microsoft.com/office/powerpoint/2010/main" val="31931914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FA198F-A244-CB4E-B0C8-FFEF44727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874" y="1236545"/>
            <a:ext cx="8477141" cy="4365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0A5A5-BAC4-B64A-B7F5-E31440BD6043}"/>
              </a:ext>
            </a:extLst>
          </p:cNvPr>
          <p:cNvSpPr txBox="1"/>
          <p:nvPr/>
        </p:nvSpPr>
        <p:spPr>
          <a:xfrm>
            <a:off x="5281685" y="6488668"/>
            <a:ext cx="808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 Munroe-Meyer Pediatric Feeding Disorder’s Program, 2019</a:t>
            </a:r>
          </a:p>
        </p:txBody>
      </p:sp>
    </p:spTree>
    <p:extLst>
      <p:ext uri="{BB962C8B-B14F-4D97-AF65-F5344CB8AC3E}">
        <p14:creationId xmlns:p14="http://schemas.microsoft.com/office/powerpoint/2010/main" val="10489253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>
            <a:spLocks noGrp="1"/>
          </p:cNvSpPr>
          <p:nvPr>
            <p:ph type="title"/>
          </p:nvPr>
        </p:nvSpPr>
        <p:spPr>
          <a:xfrm>
            <a:off x="456040" y="229198"/>
            <a:ext cx="10516760" cy="1229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0" rIns="121900" bIns="0" rtlCol="0" anchor="ctr" anchorCtr="0">
            <a:noAutofit/>
          </a:bodyPr>
          <a:lstStyle/>
          <a:p>
            <a:endParaRPr/>
          </a:p>
        </p:txBody>
      </p:sp>
      <p:sp>
        <p:nvSpPr>
          <p:cNvPr id="358" name="Google Shape;358;p32"/>
          <p:cNvSpPr txBox="1">
            <a:spLocks noGrp="1"/>
          </p:cNvSpPr>
          <p:nvPr>
            <p:ph type="body" idx="1"/>
          </p:nvPr>
        </p:nvSpPr>
        <p:spPr>
          <a:xfrm>
            <a:off x="456039" y="1607424"/>
            <a:ext cx="11279923" cy="49530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359" name="Google Shape;359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>
            <a:off x="1693333" y="1896534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>
            <a:off x="1693333" y="2110352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899393" y="2108482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8317677" y="2108482"/>
            <a:ext cx="3020907" cy="38066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6F2BF-6565-AC4B-A784-56236D8A2F8E}"/>
              </a:ext>
            </a:extLst>
          </p:cNvPr>
          <p:cNvSpPr txBox="1"/>
          <p:nvPr/>
        </p:nvSpPr>
        <p:spPr>
          <a:xfrm>
            <a:off x="2388357" y="1135922"/>
            <a:ext cx="184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F730F-E5CA-A046-8C04-803A529E5483}"/>
              </a:ext>
            </a:extLst>
          </p:cNvPr>
          <p:cNvSpPr txBox="1"/>
          <p:nvPr/>
        </p:nvSpPr>
        <p:spPr>
          <a:xfrm>
            <a:off x="5488622" y="1084795"/>
            <a:ext cx="184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A786A-B6B2-D54C-B1B0-6A79BFB6840A}"/>
              </a:ext>
            </a:extLst>
          </p:cNvPr>
          <p:cNvSpPr txBox="1"/>
          <p:nvPr/>
        </p:nvSpPr>
        <p:spPr>
          <a:xfrm>
            <a:off x="9074317" y="1093916"/>
            <a:ext cx="184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34AB6-402C-164E-A03E-6164E7A2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576" y="587259"/>
            <a:ext cx="9815981" cy="5566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4ED97-A55E-7C4D-9B16-3B15415B03BA}"/>
              </a:ext>
            </a:extLst>
          </p:cNvPr>
          <p:cNvSpPr txBox="1"/>
          <p:nvPr/>
        </p:nvSpPr>
        <p:spPr>
          <a:xfrm rot="16200000">
            <a:off x="-1339933" y="3558686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Inappropriate Mealtime Behavior per Minute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E57AC-0C14-EC49-A1F5-E68123570833}"/>
              </a:ext>
            </a:extLst>
          </p:cNvPr>
          <p:cNvSpPr txBox="1"/>
          <p:nvPr/>
        </p:nvSpPr>
        <p:spPr>
          <a:xfrm>
            <a:off x="3893554" y="6111393"/>
            <a:ext cx="50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19569B-31DE-4748-8A31-3445868BC984}"/>
              </a:ext>
            </a:extLst>
          </p:cNvPr>
          <p:cNvSpPr txBox="1"/>
          <p:nvPr/>
        </p:nvSpPr>
        <p:spPr>
          <a:xfrm>
            <a:off x="8328097" y="6402151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Haney, Piazza, Peterson, &amp; Greer, 2022</a:t>
            </a:r>
          </a:p>
        </p:txBody>
      </p:sp>
    </p:spTree>
    <p:extLst>
      <p:ext uri="{BB962C8B-B14F-4D97-AF65-F5344CB8AC3E}">
        <p14:creationId xmlns:p14="http://schemas.microsoft.com/office/powerpoint/2010/main" val="2556198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B19E-ACC1-2342-A9EF-0C0BA7ADD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1346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How prevalent is renewal in clinical cases?</a:t>
            </a:r>
          </a:p>
        </p:txBody>
      </p:sp>
    </p:spTree>
    <p:extLst>
      <p:ext uri="{BB962C8B-B14F-4D97-AF65-F5344CB8AC3E}">
        <p14:creationId xmlns:p14="http://schemas.microsoft.com/office/powerpoint/2010/main" val="25957184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171DC-D5F2-2840-A03C-563A3B557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038" y="134181"/>
            <a:ext cx="6695420" cy="6539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51899-4355-D442-9513-3EB9B46D5820}"/>
              </a:ext>
            </a:extLst>
          </p:cNvPr>
          <p:cNvSpPr txBox="1"/>
          <p:nvPr/>
        </p:nvSpPr>
        <p:spPr>
          <a:xfrm>
            <a:off x="8387798" y="6488668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Haney, Greer, </a:t>
            </a:r>
            <a:r>
              <a:rPr lang="en-US" dirty="0" err="1"/>
              <a:t>Mitteer</a:t>
            </a:r>
            <a:r>
              <a:rPr lang="en-US" dirty="0"/>
              <a:t>, &amp; Randall, 2022</a:t>
            </a:r>
          </a:p>
        </p:txBody>
      </p:sp>
    </p:spTree>
    <p:extLst>
      <p:ext uri="{BB962C8B-B14F-4D97-AF65-F5344CB8AC3E}">
        <p14:creationId xmlns:p14="http://schemas.microsoft.com/office/powerpoint/2010/main" val="2833420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C1B2C-578F-874D-886D-1E19B50BFFE9}"/>
              </a:ext>
            </a:extLst>
          </p:cNvPr>
          <p:cNvSpPr txBox="1"/>
          <p:nvPr/>
        </p:nvSpPr>
        <p:spPr>
          <a:xfrm>
            <a:off x="1809792" y="2921168"/>
            <a:ext cx="8899301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317</a:t>
            </a:r>
          </a:p>
        </p:txBody>
      </p:sp>
    </p:spTree>
    <p:extLst>
      <p:ext uri="{BB962C8B-B14F-4D97-AF65-F5344CB8AC3E}">
        <p14:creationId xmlns:p14="http://schemas.microsoft.com/office/powerpoint/2010/main" val="342045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6EE975-2586-3F4A-8505-BEE1B6FCC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123" y="488598"/>
            <a:ext cx="6487899" cy="6079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46FBA2-1616-B14A-A357-9C1D776EFF0E}"/>
              </a:ext>
            </a:extLst>
          </p:cNvPr>
          <p:cNvSpPr txBox="1"/>
          <p:nvPr/>
        </p:nvSpPr>
        <p:spPr>
          <a:xfrm>
            <a:off x="8387798" y="6488668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Haney, Greer, </a:t>
            </a:r>
            <a:r>
              <a:rPr lang="en-US" dirty="0" err="1"/>
              <a:t>Mitteer</a:t>
            </a:r>
            <a:r>
              <a:rPr lang="en-US" dirty="0"/>
              <a:t>, &amp; Randall, 2022</a:t>
            </a:r>
          </a:p>
        </p:txBody>
      </p:sp>
    </p:spTree>
    <p:extLst>
      <p:ext uri="{BB962C8B-B14F-4D97-AF65-F5344CB8AC3E}">
        <p14:creationId xmlns:p14="http://schemas.microsoft.com/office/powerpoint/2010/main" val="11967508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74C8-F657-3B48-AE55-20AD7CF18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Generality of Prevalence of Renewal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322BD-CBDF-234D-8BDD-79CDA5D07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678" y="18256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		</a:t>
            </a:r>
            <a:r>
              <a:rPr lang="en-US" sz="3600" dirty="0"/>
              <a:t>52% </a:t>
            </a:r>
            <a:r>
              <a:rPr lang="en-US" sz="1800" dirty="0"/>
              <a:t>(Haney et al., 2022) (Feeding)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sz="3600" dirty="0"/>
              <a:t>58% </a:t>
            </a:r>
            <a:r>
              <a:rPr lang="en-US" sz="1800" dirty="0"/>
              <a:t>(</a:t>
            </a:r>
            <a:r>
              <a:rPr lang="en-US" sz="1800" dirty="0" err="1"/>
              <a:t>Falligant</a:t>
            </a:r>
            <a:r>
              <a:rPr lang="en-US" sz="1800" dirty="0"/>
              <a:t> et al., 2021)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sz="3600" dirty="0"/>
              <a:t>67% </a:t>
            </a:r>
            <a:r>
              <a:rPr lang="en-US" sz="1800" dirty="0"/>
              <a:t>(</a:t>
            </a:r>
            <a:r>
              <a:rPr lang="en-US" sz="1800" dirty="0" err="1"/>
              <a:t>Muething</a:t>
            </a:r>
            <a:r>
              <a:rPr lang="en-US" sz="1800" dirty="0"/>
              <a:t> et al., 2020)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sz="3600" dirty="0"/>
              <a:t>69% </a:t>
            </a:r>
            <a:r>
              <a:rPr lang="en-US" sz="1800" dirty="0"/>
              <a:t>(</a:t>
            </a:r>
            <a:r>
              <a:rPr lang="en-US" sz="1800" dirty="0" err="1"/>
              <a:t>Mitteer</a:t>
            </a:r>
            <a:r>
              <a:rPr lang="en-US" sz="1800" dirty="0"/>
              <a:t> et al., 2022)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6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32BC49-9CBF-E343-8C54-DE325957D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00" y="254000"/>
            <a:ext cx="4927600" cy="660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89C4CF-DDCE-6F46-94BD-4CE051609917}"/>
              </a:ext>
            </a:extLst>
          </p:cNvPr>
          <p:cNvSpPr txBox="1"/>
          <p:nvPr/>
        </p:nvSpPr>
        <p:spPr>
          <a:xfrm>
            <a:off x="7623524" y="6488668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Mitteer</a:t>
            </a:r>
            <a:r>
              <a:rPr lang="en-US" dirty="0"/>
              <a:t>, Greer, Randall, Kimball, &amp; Smith,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504E7F-F816-3844-9EFA-8FB77B1DC374}"/>
              </a:ext>
            </a:extLst>
          </p:cNvPr>
          <p:cNvSpPr txBox="1"/>
          <p:nvPr/>
        </p:nvSpPr>
        <p:spPr>
          <a:xfrm>
            <a:off x="415473" y="2355671"/>
            <a:ext cx="2882899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Resurgence &amp;</a:t>
            </a:r>
          </a:p>
          <a:p>
            <a:pPr algn="ctr"/>
            <a:r>
              <a:rPr lang="en-US" sz="4400" dirty="0"/>
              <a:t>Renewal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9974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83EF4-CDD0-D44C-A2DA-F8412603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779" y="1054448"/>
            <a:ext cx="2139779" cy="67284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Malik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9BC5D4-27E2-3047-8227-8BFD3390FA59}"/>
              </a:ext>
            </a:extLst>
          </p:cNvPr>
          <p:cNvSpPr txBox="1">
            <a:spLocks/>
          </p:cNvSpPr>
          <p:nvPr/>
        </p:nvSpPr>
        <p:spPr>
          <a:xfrm>
            <a:off x="4650277" y="3568943"/>
            <a:ext cx="2139779" cy="672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Kylie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E23D31-854A-F24E-8B3F-20EB0DA4FFDB}"/>
              </a:ext>
            </a:extLst>
          </p:cNvPr>
          <p:cNvSpPr txBox="1">
            <a:spLocks/>
          </p:cNvSpPr>
          <p:nvPr/>
        </p:nvSpPr>
        <p:spPr>
          <a:xfrm>
            <a:off x="9316756" y="217533"/>
            <a:ext cx="2139779" cy="672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Anthony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F5CCD8-5B8C-154E-81D4-ABC699060583}"/>
              </a:ext>
            </a:extLst>
          </p:cNvPr>
          <p:cNvSpPr txBox="1">
            <a:spLocks/>
          </p:cNvSpPr>
          <p:nvPr/>
        </p:nvSpPr>
        <p:spPr>
          <a:xfrm>
            <a:off x="2116556" y="5233845"/>
            <a:ext cx="2139779" cy="672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Ishmael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37FC4-F0DA-314F-A3BB-0304C90234F6}"/>
              </a:ext>
            </a:extLst>
          </p:cNvPr>
          <p:cNvSpPr txBox="1">
            <a:spLocks/>
          </p:cNvSpPr>
          <p:nvPr/>
        </p:nvSpPr>
        <p:spPr>
          <a:xfrm>
            <a:off x="778683" y="6066296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Sarah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52022-5671-7849-8B4C-D9C11979C0CF}"/>
              </a:ext>
            </a:extLst>
          </p:cNvPr>
          <p:cNvSpPr txBox="1">
            <a:spLocks/>
          </p:cNvSpPr>
          <p:nvPr/>
        </p:nvSpPr>
        <p:spPr>
          <a:xfrm>
            <a:off x="7165889" y="1904041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8CEED4-7A11-3144-97A7-709D7433ED4E}"/>
              </a:ext>
            </a:extLst>
          </p:cNvPr>
          <p:cNvSpPr txBox="1">
            <a:spLocks/>
          </p:cNvSpPr>
          <p:nvPr/>
        </p:nvSpPr>
        <p:spPr>
          <a:xfrm>
            <a:off x="6043672" y="2736492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Houston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ED6F62-1E85-5B41-9B4B-9C6134C03797}"/>
              </a:ext>
            </a:extLst>
          </p:cNvPr>
          <p:cNvSpPr txBox="1">
            <a:spLocks/>
          </p:cNvSpPr>
          <p:nvPr/>
        </p:nvSpPr>
        <p:spPr>
          <a:xfrm>
            <a:off x="3354560" y="4401394"/>
            <a:ext cx="2139779" cy="672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Lawrence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F6E80-BE2C-6B55-C9B6-F538C17461C8}"/>
              </a:ext>
            </a:extLst>
          </p:cNvPr>
          <p:cNvSpPr txBox="1"/>
          <p:nvPr/>
        </p:nvSpPr>
        <p:spPr>
          <a:xfrm>
            <a:off x="2918462" y="2138277"/>
            <a:ext cx="6204857" cy="2616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Over 10-year period, 40% of cases had at least one readmission </a:t>
            </a:r>
            <a:r>
              <a:rPr lang="en-US" sz="2000" dirty="0"/>
              <a:t>(Hurd &amp; Brown, 2022)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410930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Resurgence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F62C30-23E1-6A46-8782-914A0A12E35F}"/>
              </a:ext>
            </a:extLst>
          </p:cNvPr>
          <p:cNvCxnSpPr/>
          <p:nvPr/>
        </p:nvCxnSpPr>
        <p:spPr>
          <a:xfrm>
            <a:off x="1773396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D1386C-2977-BE46-937E-4E7ECC157F1F}"/>
              </a:ext>
            </a:extLst>
          </p:cNvPr>
          <p:cNvSpPr txBox="1"/>
          <p:nvPr/>
        </p:nvSpPr>
        <p:spPr>
          <a:xfrm>
            <a:off x="-168438" y="2547776"/>
            <a:ext cx="3883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Discriminative/</a:t>
            </a:r>
          </a:p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Correlated Stimuli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2020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Craig et al., 2017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2016</a:t>
            </a:r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C2305C-5700-B04F-A953-1700F7BFDD66}"/>
              </a:ext>
            </a:extLst>
          </p:cNvPr>
          <p:cNvCxnSpPr/>
          <p:nvPr/>
        </p:nvCxnSpPr>
        <p:spPr>
          <a:xfrm>
            <a:off x="4551985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B7B196-CDFF-CD45-8AA0-B2614E60AAF8}"/>
              </a:ext>
            </a:extLst>
          </p:cNvPr>
          <p:cNvCxnSpPr/>
          <p:nvPr/>
        </p:nvCxnSpPr>
        <p:spPr>
          <a:xfrm>
            <a:off x="7690112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11E6F0-4A17-8F42-82B7-EAD53D9CBBEA}"/>
              </a:ext>
            </a:extLst>
          </p:cNvPr>
          <p:cNvCxnSpPr/>
          <p:nvPr/>
        </p:nvCxnSpPr>
        <p:spPr>
          <a:xfrm>
            <a:off x="10942790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0A1F03E-5F2B-4040-883F-592BA9282AAB}"/>
              </a:ext>
            </a:extLst>
          </p:cNvPr>
          <p:cNvSpPr txBox="1"/>
          <p:nvPr/>
        </p:nvSpPr>
        <p:spPr>
          <a:xfrm>
            <a:off x="2754812" y="2560211"/>
            <a:ext cx="38836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Gradually thin SR+</a:t>
            </a:r>
          </a:p>
          <a:p>
            <a:pPr lvl="1" algn="ctr"/>
            <a:r>
              <a:rPr lang="en-US" dirty="0" err="1">
                <a:solidFill>
                  <a:prstClr val="black"/>
                </a:solidFill>
              </a:rPr>
              <a:t>Falligant</a:t>
            </a:r>
            <a:r>
              <a:rPr lang="en-US" dirty="0">
                <a:solidFill>
                  <a:prstClr val="black"/>
                </a:solidFill>
              </a:rPr>
              <a:t> et al., 2021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Shahan &amp; Greer, 2021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594E0A-68E5-744A-929E-5716ABC56DD5}"/>
              </a:ext>
            </a:extLst>
          </p:cNvPr>
          <p:cNvSpPr txBox="1"/>
          <p:nvPr/>
        </p:nvSpPr>
        <p:spPr>
          <a:xfrm>
            <a:off x="5553520" y="2556066"/>
            <a:ext cx="3883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Increase Tx Duration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2018a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Greer et al., 2020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Smith &amp; Greer, 2021</a:t>
            </a: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47AEBA-6168-E74E-B770-8741BFD0A125}"/>
              </a:ext>
            </a:extLst>
          </p:cNvPr>
          <p:cNvSpPr txBox="1"/>
          <p:nvPr/>
        </p:nvSpPr>
        <p:spPr>
          <a:xfrm>
            <a:off x="8308332" y="2560211"/>
            <a:ext cx="388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Competing Items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Fuhrman et al., 2018</a:t>
            </a:r>
          </a:p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F43AC85-A334-A84F-BAEA-CFFB224FB873}"/>
              </a:ext>
            </a:extLst>
          </p:cNvPr>
          <p:cNvCxnSpPr>
            <a:cxnSpLocks/>
          </p:cNvCxnSpPr>
          <p:nvPr/>
        </p:nvCxnSpPr>
        <p:spPr>
          <a:xfrm>
            <a:off x="3543468" y="1790252"/>
            <a:ext cx="0" cy="27005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9C074A5-8E3A-9E4B-937D-F17FF6AB10D4}"/>
              </a:ext>
            </a:extLst>
          </p:cNvPr>
          <p:cNvSpPr txBox="1"/>
          <p:nvPr/>
        </p:nvSpPr>
        <p:spPr>
          <a:xfrm>
            <a:off x="1337045" y="4472031"/>
            <a:ext cx="38836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Select Non-Retractable Alternative Responses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Kimball et al., 2018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Randall et al., 2021</a:t>
            </a:r>
          </a:p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92C3E9-104F-AD46-8965-50F82D406CDB}"/>
              </a:ext>
            </a:extLst>
          </p:cNvPr>
          <p:cNvCxnSpPr>
            <a:cxnSpLocks/>
          </p:cNvCxnSpPr>
          <p:nvPr/>
        </p:nvCxnSpPr>
        <p:spPr>
          <a:xfrm>
            <a:off x="9168620" y="1790252"/>
            <a:ext cx="0" cy="27005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43F29FD-270C-3B4A-9A05-D07D85CD5822}"/>
              </a:ext>
            </a:extLst>
          </p:cNvPr>
          <p:cNvSpPr txBox="1"/>
          <p:nvPr/>
        </p:nvSpPr>
        <p:spPr>
          <a:xfrm>
            <a:off x="7059122" y="4596208"/>
            <a:ext cx="3883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Minimize EO Exposure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2018b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Randall et al., 2021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Lambert et al., 2021</a:t>
            </a:r>
          </a:p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C7BF0A-80FC-3844-A587-E7A254FFFCF3}"/>
              </a:ext>
            </a:extLst>
          </p:cNvPr>
          <p:cNvSpPr txBox="1"/>
          <p:nvPr/>
        </p:nvSpPr>
        <p:spPr>
          <a:xfrm>
            <a:off x="4230204" y="3606382"/>
            <a:ext cx="38836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On/Off Alternative Reinforcement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Shahan et al., 2020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Wacker et al., 2013</a:t>
            </a:r>
          </a:p>
          <a:p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6B4CA7-48D0-CF4F-A134-EA160E1D36DB}"/>
              </a:ext>
            </a:extLst>
          </p:cNvPr>
          <p:cNvCxnSpPr>
            <a:cxnSpLocks/>
          </p:cNvCxnSpPr>
          <p:nvPr/>
        </p:nvCxnSpPr>
        <p:spPr>
          <a:xfrm>
            <a:off x="6246022" y="1816875"/>
            <a:ext cx="0" cy="17548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7DEED85-80AD-0F44-992D-616510571184}"/>
              </a:ext>
            </a:extLst>
          </p:cNvPr>
          <p:cNvCxnSpPr>
            <a:cxnSpLocks/>
          </p:cNvCxnSpPr>
          <p:nvPr/>
        </p:nvCxnSpPr>
        <p:spPr>
          <a:xfrm>
            <a:off x="11787198" y="1790252"/>
            <a:ext cx="440" cy="42420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2C89014-10DB-E14D-A2B5-9141CE0BDF63}"/>
              </a:ext>
            </a:extLst>
          </p:cNvPr>
          <p:cNvSpPr txBox="1"/>
          <p:nvPr/>
        </p:nvSpPr>
        <p:spPr>
          <a:xfrm>
            <a:off x="8308332" y="5973159"/>
            <a:ext cx="388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Use lean SR+ in Baseline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2018</a:t>
            </a:r>
          </a:p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8F1A95-2215-534F-8F47-6A761E89C040}"/>
              </a:ext>
            </a:extLst>
          </p:cNvPr>
          <p:cNvCxnSpPr>
            <a:cxnSpLocks/>
          </p:cNvCxnSpPr>
          <p:nvPr/>
        </p:nvCxnSpPr>
        <p:spPr>
          <a:xfrm>
            <a:off x="764880" y="1790252"/>
            <a:ext cx="0" cy="44679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72BAAEC-8E4F-8A41-85B7-2B800A39EC55}"/>
              </a:ext>
            </a:extLst>
          </p:cNvPr>
          <p:cNvSpPr txBox="1"/>
          <p:nvPr/>
        </p:nvSpPr>
        <p:spPr>
          <a:xfrm>
            <a:off x="237428" y="5871154"/>
            <a:ext cx="4459218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Serial Alternative Responses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Lambert et al., 2015, 2017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Fuhrman et al.,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79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Renewal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F62C30-23E1-6A46-8782-914A0A12E35F}"/>
              </a:ext>
            </a:extLst>
          </p:cNvPr>
          <p:cNvCxnSpPr/>
          <p:nvPr/>
        </p:nvCxnSpPr>
        <p:spPr>
          <a:xfrm>
            <a:off x="1773396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D1386C-2977-BE46-937E-4E7ECC157F1F}"/>
              </a:ext>
            </a:extLst>
          </p:cNvPr>
          <p:cNvSpPr txBox="1"/>
          <p:nvPr/>
        </p:nvSpPr>
        <p:spPr>
          <a:xfrm>
            <a:off x="-330207" y="2560211"/>
            <a:ext cx="388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Multiple Context Training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Kelley et al., 2018</a:t>
            </a:r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C2305C-5700-B04F-A953-1700F7BFDD66}"/>
              </a:ext>
            </a:extLst>
          </p:cNvPr>
          <p:cNvCxnSpPr/>
          <p:nvPr/>
        </p:nvCxnSpPr>
        <p:spPr>
          <a:xfrm>
            <a:off x="4696646" y="1837880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B7B196-CDFF-CD45-8AA0-B2614E60AAF8}"/>
              </a:ext>
            </a:extLst>
          </p:cNvPr>
          <p:cNvCxnSpPr/>
          <p:nvPr/>
        </p:nvCxnSpPr>
        <p:spPr>
          <a:xfrm>
            <a:off x="7690112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11E6F0-4A17-8F42-82B7-EAD53D9CBBEA}"/>
              </a:ext>
            </a:extLst>
          </p:cNvPr>
          <p:cNvCxnSpPr/>
          <p:nvPr/>
        </p:nvCxnSpPr>
        <p:spPr>
          <a:xfrm>
            <a:off x="10942790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0A1F03E-5F2B-4040-883F-592BA9282AAB}"/>
              </a:ext>
            </a:extLst>
          </p:cNvPr>
          <p:cNvSpPr txBox="1"/>
          <p:nvPr/>
        </p:nvSpPr>
        <p:spPr>
          <a:xfrm>
            <a:off x="2593991" y="2560211"/>
            <a:ext cx="388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Context Fading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Haney et al., 2021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594E0A-68E5-744A-929E-5716ABC56DD5}"/>
              </a:ext>
            </a:extLst>
          </p:cNvPr>
          <p:cNvSpPr txBox="1"/>
          <p:nvPr/>
        </p:nvSpPr>
        <p:spPr>
          <a:xfrm>
            <a:off x="5553520" y="2556066"/>
            <a:ext cx="38836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Program Correlated Stimuli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2015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Mace et al., 2010</a:t>
            </a: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47AEBA-6168-E74E-B770-8741BFD0A125}"/>
              </a:ext>
            </a:extLst>
          </p:cNvPr>
          <p:cNvSpPr txBox="1"/>
          <p:nvPr/>
        </p:nvSpPr>
        <p:spPr>
          <a:xfrm>
            <a:off x="8513049" y="2556066"/>
            <a:ext cx="3883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Incorporate alternative reinforcement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Kimball et al., 2020</a:t>
            </a:r>
          </a:p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54BD55-B673-734E-A0F9-30739F433085}"/>
              </a:ext>
            </a:extLst>
          </p:cNvPr>
          <p:cNvCxnSpPr>
            <a:cxnSpLocks/>
          </p:cNvCxnSpPr>
          <p:nvPr/>
        </p:nvCxnSpPr>
        <p:spPr>
          <a:xfrm>
            <a:off x="6263762" y="1851528"/>
            <a:ext cx="0" cy="314355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AC49189-034F-F44C-ACB0-E884A0CB86DF}"/>
              </a:ext>
            </a:extLst>
          </p:cNvPr>
          <p:cNvSpPr txBox="1"/>
          <p:nvPr/>
        </p:nvSpPr>
        <p:spPr>
          <a:xfrm>
            <a:off x="4376520" y="5041773"/>
            <a:ext cx="3883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Combine correlated stimuli and multiple contexts</a:t>
            </a:r>
          </a:p>
          <a:p>
            <a:pPr lvl="1" algn="ctr"/>
            <a:r>
              <a:rPr lang="en-US" dirty="0" err="1">
                <a:solidFill>
                  <a:prstClr val="black"/>
                </a:solidFill>
              </a:rPr>
              <a:t>Podlesnik</a:t>
            </a:r>
            <a:r>
              <a:rPr lang="en-US" dirty="0">
                <a:solidFill>
                  <a:prstClr val="black"/>
                </a:solidFill>
              </a:rPr>
              <a:t> et al.,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56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Interesting Facts About Newborn Kittens | PetMD">
            <a:extLst>
              <a:ext uri="{FF2B5EF4-FFF2-40B4-BE49-F238E27FC236}">
                <a16:creationId xmlns:a16="http://schemas.microsoft.com/office/drawing/2014/main" id="{0A8927D6-779D-3CB9-E357-8C417B894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635000"/>
            <a:ext cx="8509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3341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74C8-F657-3B48-AE55-20AD7CF18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Caregiver Take Home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322BD-CBDF-234D-8BDD-79CDA5D07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678" y="1825624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You are not alone! You have not failed!</a:t>
            </a:r>
            <a:endParaRPr lang="en-US" sz="3600" dirty="0"/>
          </a:p>
          <a:p>
            <a:endParaRPr lang="en-US" sz="1800" dirty="0"/>
          </a:p>
          <a:p>
            <a:r>
              <a:rPr lang="en-US" dirty="0"/>
              <a:t>When possible, attempt to keep consistent and simple</a:t>
            </a:r>
            <a:endParaRPr lang="en-US" sz="1900" dirty="0"/>
          </a:p>
          <a:p>
            <a:endParaRPr lang="en-US" sz="1600" dirty="0"/>
          </a:p>
          <a:p>
            <a:r>
              <a:rPr lang="en-US" dirty="0"/>
              <a:t>Take notes and data when you can (baseball counters, Countee, notes app)</a:t>
            </a:r>
          </a:p>
          <a:p>
            <a:endParaRPr lang="en-US" dirty="0"/>
          </a:p>
          <a:p>
            <a:r>
              <a:rPr lang="en-US" dirty="0"/>
              <a:t>Consider the context and consider how you responded to the behavior</a:t>
            </a:r>
          </a:p>
          <a:p>
            <a:endParaRPr lang="en-US" dirty="0"/>
          </a:p>
          <a:p>
            <a:r>
              <a:rPr lang="en-US" dirty="0"/>
              <a:t>Use signals, rules, and enriched environments</a:t>
            </a:r>
          </a:p>
          <a:p>
            <a:pPr lvl="1"/>
            <a:r>
              <a:rPr lang="en-US" dirty="0"/>
              <a:t>Remember behavior takes time to change!</a:t>
            </a:r>
          </a:p>
          <a:p>
            <a:endParaRPr lang="en-US" dirty="0"/>
          </a:p>
          <a:p>
            <a:r>
              <a:rPr lang="en-US" dirty="0"/>
              <a:t>Seek resources available to you, I’m here to help you or put you in touch with someone who can!</a:t>
            </a:r>
          </a:p>
          <a:p>
            <a:pPr lvl="1"/>
            <a:r>
              <a:rPr lang="en-US" dirty="0">
                <a:hlinkClick r:id="rId3"/>
              </a:rPr>
              <a:t>krandall@georgiasouthern.edu</a:t>
            </a:r>
            <a:endParaRPr lang="en-US" dirty="0"/>
          </a:p>
          <a:p>
            <a:pPr lvl="1"/>
            <a:endParaRPr lang="en-US" sz="1200" dirty="0"/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3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74C8-F657-3B48-AE55-20AD7CF18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Clinician Take Home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322BD-CBDF-234D-8BDD-79CDA5D07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678" y="1825624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Evaluate if discharge criteria are sufficient</a:t>
            </a:r>
            <a:endParaRPr lang="en-US" sz="3600" dirty="0"/>
          </a:p>
          <a:p>
            <a:endParaRPr lang="en-US" sz="1800" dirty="0"/>
          </a:p>
          <a:p>
            <a:r>
              <a:rPr lang="en-US" dirty="0"/>
              <a:t>Spend more time training the alternative response </a:t>
            </a:r>
            <a:r>
              <a:rPr lang="en-US" sz="1600" dirty="0"/>
              <a:t>(Randall, Brown, Kimball, </a:t>
            </a:r>
            <a:r>
              <a:rPr lang="en-US" sz="1600" dirty="0" err="1"/>
              <a:t>Niercessan</a:t>
            </a:r>
            <a:r>
              <a:rPr lang="en-US" sz="1600" dirty="0"/>
              <a:t>, &amp; Bach, 2022)</a:t>
            </a:r>
          </a:p>
          <a:p>
            <a:pPr lvl="1"/>
            <a:r>
              <a:rPr lang="en-US" sz="1900" dirty="0"/>
              <a:t>More practice the better!</a:t>
            </a:r>
          </a:p>
          <a:p>
            <a:endParaRPr lang="en-US" sz="1600" dirty="0"/>
          </a:p>
          <a:p>
            <a:r>
              <a:rPr lang="en-US" dirty="0"/>
              <a:t>Conduct regular client follow up</a:t>
            </a:r>
          </a:p>
          <a:p>
            <a:endParaRPr lang="en-US" dirty="0"/>
          </a:p>
          <a:p>
            <a:r>
              <a:rPr lang="en-US" dirty="0"/>
              <a:t>Consider a family-centered care approach </a:t>
            </a:r>
            <a:r>
              <a:rPr lang="en-US" sz="1600" dirty="0"/>
              <a:t>(Brown, Hurd, Randall, Szabo, &amp; </a:t>
            </a:r>
            <a:r>
              <a:rPr lang="en-US" sz="1600" dirty="0" err="1"/>
              <a:t>Mitteer</a:t>
            </a:r>
            <a:r>
              <a:rPr lang="en-US" sz="1600" dirty="0"/>
              <a:t>, submitted)</a:t>
            </a:r>
          </a:p>
          <a:p>
            <a:endParaRPr lang="en-US" sz="1800" dirty="0"/>
          </a:p>
          <a:p>
            <a:r>
              <a:rPr lang="en-US" dirty="0"/>
              <a:t>Consider conducting clinical research</a:t>
            </a:r>
          </a:p>
          <a:p>
            <a:endParaRPr lang="en-US" dirty="0"/>
          </a:p>
          <a:p>
            <a:r>
              <a:rPr lang="en-US" dirty="0"/>
              <a:t>Read basic, applied, and translational research </a:t>
            </a:r>
            <a:r>
              <a:rPr lang="en-US" dirty="0">
                <a:sym typeface="Wingdings" pitchFamily="2" charset="2"/>
              </a:rPr>
              <a:t> </a:t>
            </a:r>
          </a:p>
          <a:p>
            <a:pPr lvl="1"/>
            <a:r>
              <a:rPr lang="en-US" dirty="0">
                <a:sym typeface="Wingdings" pitchFamily="2" charset="2"/>
              </a:rPr>
              <a:t>Kimball &amp; </a:t>
            </a:r>
            <a:r>
              <a:rPr lang="en-US" dirty="0" err="1">
                <a:sym typeface="Wingdings" pitchFamily="2" charset="2"/>
              </a:rPr>
              <a:t>Kranak</a:t>
            </a:r>
            <a:r>
              <a:rPr lang="en-US" dirty="0">
                <a:sym typeface="Wingdings" pitchFamily="2" charset="2"/>
              </a:rPr>
              <a:t>, 2022; St. Peter, 2015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1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8C8BC8-A7A6-9EF2-FDF4-39974B465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022" y="2087964"/>
            <a:ext cx="4165600" cy="3124200"/>
          </a:xfrm>
          <a:prstGeom prst="rect">
            <a:avLst/>
          </a:prstGeom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08C5E7EB-A793-D5FA-4797-BA84DA0629F4}"/>
              </a:ext>
            </a:extLst>
          </p:cNvPr>
          <p:cNvSpPr/>
          <p:nvPr/>
        </p:nvSpPr>
        <p:spPr>
          <a:xfrm>
            <a:off x="502418" y="462642"/>
            <a:ext cx="1828800" cy="1577592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5CBF3-428E-EA37-DA10-F4A9B3BA87DE}"/>
              </a:ext>
            </a:extLst>
          </p:cNvPr>
          <p:cNvSpPr txBox="1"/>
          <p:nvPr/>
        </p:nvSpPr>
        <p:spPr>
          <a:xfrm>
            <a:off x="1272403" y="1184171"/>
            <a:ext cx="9647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Students of Translational and Applied Research with Dr. Randall (STARR) LAB</a:t>
            </a:r>
          </a:p>
        </p:txBody>
      </p:sp>
    </p:spTree>
    <p:extLst>
      <p:ext uri="{BB962C8B-B14F-4D97-AF65-F5344CB8AC3E}">
        <p14:creationId xmlns:p14="http://schemas.microsoft.com/office/powerpoint/2010/main" val="56175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503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Treatment Relapse</a:t>
            </a:r>
          </a:p>
        </p:txBody>
      </p:sp>
    </p:spTree>
    <p:extLst>
      <p:ext uri="{BB962C8B-B14F-4D97-AF65-F5344CB8AC3E}">
        <p14:creationId xmlns:p14="http://schemas.microsoft.com/office/powerpoint/2010/main" val="9627295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DBAE5F-294E-2DCC-C088-8BD9B516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535" y="-272246"/>
            <a:ext cx="5714724" cy="7402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60B81C-F7A7-5570-FB7C-609DFD413FCB}"/>
              </a:ext>
            </a:extLst>
          </p:cNvPr>
          <p:cNvSpPr txBox="1"/>
          <p:nvPr/>
        </p:nvSpPr>
        <p:spPr>
          <a:xfrm>
            <a:off x="4005943" y="833371"/>
            <a:ext cx="418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Ongoing Studies!</a:t>
            </a:r>
          </a:p>
        </p:txBody>
      </p:sp>
    </p:spTree>
    <p:extLst>
      <p:ext uri="{BB962C8B-B14F-4D97-AF65-F5344CB8AC3E}">
        <p14:creationId xmlns:p14="http://schemas.microsoft.com/office/powerpoint/2010/main" val="3266578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1448-EAA4-E7CE-00D2-5A940EE3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974" y="22441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Dr. </a:t>
            </a:r>
            <a:r>
              <a:rPr lang="en-US"/>
              <a:t>Kayla Randall </a:t>
            </a:r>
            <a:r>
              <a:rPr lang="en-US" dirty="0" err="1"/>
              <a:t>krandall@georgiasouthern.edu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355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onfused Taylor Swift GIF - Confused Taylor Swift What GIFs">
            <a:extLst>
              <a:ext uri="{FF2B5EF4-FFF2-40B4-BE49-F238E27FC236}">
                <a16:creationId xmlns:a16="http://schemas.microsoft.com/office/drawing/2014/main" id="{200624E7-3843-D845-B2A2-EB5D345D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25" y="948231"/>
            <a:ext cx="5451949" cy="496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9671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Resurgence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8F1A95-2215-534F-8F47-6A761E89C040}"/>
              </a:ext>
            </a:extLst>
          </p:cNvPr>
          <p:cNvCxnSpPr>
            <a:cxnSpLocks/>
          </p:cNvCxnSpPr>
          <p:nvPr/>
        </p:nvCxnSpPr>
        <p:spPr>
          <a:xfrm>
            <a:off x="764880" y="1790252"/>
            <a:ext cx="0" cy="44679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72BAAEC-8E4F-8A41-85B7-2B800A39EC55}"/>
              </a:ext>
            </a:extLst>
          </p:cNvPr>
          <p:cNvSpPr txBox="1"/>
          <p:nvPr/>
        </p:nvSpPr>
        <p:spPr>
          <a:xfrm>
            <a:off x="237428" y="5871154"/>
            <a:ext cx="4459218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Serial Alternative Responses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Lambert et al., 2015, 2017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Fuhrman et al., 2021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623CF-62C5-8346-AF7B-496E9759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984" y="2766205"/>
            <a:ext cx="2643638" cy="2643638"/>
          </a:xfrm>
          <a:prstGeom prst="rect">
            <a:avLst/>
          </a:prstGeom>
        </p:spPr>
      </p:pic>
      <p:pic>
        <p:nvPicPr>
          <p:cNvPr id="1028" name="Picture 4" descr="BIGMACK® Communication Aid | FlagHouse">
            <a:extLst>
              <a:ext uri="{FF2B5EF4-FFF2-40B4-BE49-F238E27FC236}">
                <a16:creationId xmlns:a16="http://schemas.microsoft.com/office/drawing/2014/main" id="{19A7C27C-10BA-FE4D-88F5-6A2258B0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01" y="2766205"/>
            <a:ext cx="3169627" cy="316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Gmack Communicator (Blue)">
            <a:extLst>
              <a:ext uri="{FF2B5EF4-FFF2-40B4-BE49-F238E27FC236}">
                <a16:creationId xmlns:a16="http://schemas.microsoft.com/office/drawing/2014/main" id="{160BBFDD-66BF-E247-A85F-512D3CA75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535" y="2075040"/>
            <a:ext cx="2496961" cy="24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3DBC67-AA11-E442-B801-2BF0820812E6}"/>
              </a:ext>
            </a:extLst>
          </p:cNvPr>
          <p:cNvSpPr txBox="1"/>
          <p:nvPr/>
        </p:nvSpPr>
        <p:spPr>
          <a:xfrm>
            <a:off x="6211537" y="515199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“Toys.”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565BDD-B527-2C4C-A81D-41FDE656CC9E}"/>
              </a:ext>
            </a:extLst>
          </p:cNvPr>
          <p:cNvSpPr txBox="1"/>
          <p:nvPr/>
        </p:nvSpPr>
        <p:spPr>
          <a:xfrm>
            <a:off x="7453921" y="452871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“Toys, please.”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BD8E71-5B6B-2B45-9479-6A466A081EC1}"/>
              </a:ext>
            </a:extLst>
          </p:cNvPr>
          <p:cNvSpPr txBox="1"/>
          <p:nvPr/>
        </p:nvSpPr>
        <p:spPr>
          <a:xfrm>
            <a:off x="9958838" y="542245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want toys.”</a:t>
            </a:r>
          </a:p>
        </p:txBody>
      </p:sp>
    </p:spTree>
    <p:extLst>
      <p:ext uri="{BB962C8B-B14F-4D97-AF65-F5344CB8AC3E}">
        <p14:creationId xmlns:p14="http://schemas.microsoft.com/office/powerpoint/2010/main" val="246189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AAA343-9465-69F7-AAF1-E1BD7F786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433"/>
            <a:ext cx="6115782" cy="61511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F7B7E-44EE-D0CD-0003-EA1F1540C41B}"/>
              </a:ext>
            </a:extLst>
          </p:cNvPr>
          <p:cNvSpPr txBox="1"/>
          <p:nvPr/>
        </p:nvSpPr>
        <p:spPr>
          <a:xfrm>
            <a:off x="7048759" y="6488668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Lambert, Bloom, Samaha, Dayton, &amp; </a:t>
            </a:r>
            <a:r>
              <a:rPr lang="en-US" dirty="0" err="1"/>
              <a:t>Rodewald</a:t>
            </a:r>
            <a:r>
              <a:rPr lang="en-US" dirty="0"/>
              <a:t>, 2015</a:t>
            </a:r>
          </a:p>
        </p:txBody>
      </p:sp>
      <p:pic>
        <p:nvPicPr>
          <p:cNvPr id="6146" name="Picture 2" descr="Finish: White">
            <a:extLst>
              <a:ext uri="{FF2B5EF4-FFF2-40B4-BE49-F238E27FC236}">
                <a16:creationId xmlns:a16="http://schemas.microsoft.com/office/drawing/2014/main" id="{2A02CE53-CE7C-CA59-DB6A-6BA83C0A4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74" y="1497148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nish: Snow">
            <a:extLst>
              <a:ext uri="{FF2B5EF4-FFF2-40B4-BE49-F238E27FC236}">
                <a16:creationId xmlns:a16="http://schemas.microsoft.com/office/drawing/2014/main" id="{A35D8321-BD02-BEC6-EC7B-B86935881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74" y="2751183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nish: White">
            <a:extLst>
              <a:ext uri="{FF2B5EF4-FFF2-40B4-BE49-F238E27FC236}">
                <a16:creationId xmlns:a16="http://schemas.microsoft.com/office/drawing/2014/main" id="{21308EE6-58BB-CCB6-79AC-09E112D3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74" y="4064001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inish: Brass w/ Teal Cord">
            <a:extLst>
              <a:ext uri="{FF2B5EF4-FFF2-40B4-BE49-F238E27FC236}">
                <a16:creationId xmlns:a16="http://schemas.microsoft.com/office/drawing/2014/main" id="{13973031-8C3D-B9EB-C66C-F2BF5AA9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74" y="5376819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32BDB2-A565-F075-7498-B066B1E05A2D}"/>
              </a:ext>
            </a:extLst>
          </p:cNvPr>
          <p:cNvSpPr txBox="1"/>
          <p:nvPr/>
        </p:nvSpPr>
        <p:spPr>
          <a:xfrm>
            <a:off x="7824651" y="1724299"/>
            <a:ext cx="139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Response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F8A92-968E-438E-298F-A5BCD988F553}"/>
              </a:ext>
            </a:extLst>
          </p:cNvPr>
          <p:cNvSpPr txBox="1"/>
          <p:nvPr/>
        </p:nvSpPr>
        <p:spPr>
          <a:xfrm>
            <a:off x="7824651" y="3074517"/>
            <a:ext cx="139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Response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41158A-2A2E-8DE5-D0EC-42ABCDF3412E}"/>
              </a:ext>
            </a:extLst>
          </p:cNvPr>
          <p:cNvSpPr txBox="1"/>
          <p:nvPr/>
        </p:nvSpPr>
        <p:spPr>
          <a:xfrm>
            <a:off x="7824651" y="4298852"/>
            <a:ext cx="139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Response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A8053B-F24D-4FFC-A018-C589DA32061B}"/>
              </a:ext>
            </a:extLst>
          </p:cNvPr>
          <p:cNvSpPr txBox="1"/>
          <p:nvPr/>
        </p:nvSpPr>
        <p:spPr>
          <a:xfrm>
            <a:off x="7949474" y="5674611"/>
            <a:ext cx="139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Response 4</a:t>
            </a:r>
          </a:p>
        </p:txBody>
      </p:sp>
      <p:pic>
        <p:nvPicPr>
          <p:cNvPr id="16" name="Google Shape;113;p7" descr="Image result for child fist">
            <a:extLst>
              <a:ext uri="{FF2B5EF4-FFF2-40B4-BE49-F238E27FC236}">
                <a16:creationId xmlns:a16="http://schemas.microsoft.com/office/drawing/2014/main" id="{C0069780-8186-009B-8686-D9307FC29A2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41474" y="211077"/>
            <a:ext cx="1570813" cy="13318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8CD123-EE13-ADC9-9A7D-DBAE369410B4}"/>
              </a:ext>
            </a:extLst>
          </p:cNvPr>
          <p:cNvCxnSpPr>
            <a:cxnSpLocks/>
          </p:cNvCxnSpPr>
          <p:nvPr/>
        </p:nvCxnSpPr>
        <p:spPr>
          <a:xfrm>
            <a:off x="7376709" y="876996"/>
            <a:ext cx="19360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800079-ABDF-A4E2-BD3C-E8A963C4B2A3}"/>
              </a:ext>
            </a:extLst>
          </p:cNvPr>
          <p:cNvCxnSpPr>
            <a:cxnSpLocks/>
          </p:cNvCxnSpPr>
          <p:nvPr/>
        </p:nvCxnSpPr>
        <p:spPr>
          <a:xfrm>
            <a:off x="7286353" y="1906395"/>
            <a:ext cx="19360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800E8B-365F-6F89-2F37-1900F37EE0B5}"/>
              </a:ext>
            </a:extLst>
          </p:cNvPr>
          <p:cNvCxnSpPr>
            <a:cxnSpLocks/>
          </p:cNvCxnSpPr>
          <p:nvPr/>
        </p:nvCxnSpPr>
        <p:spPr>
          <a:xfrm>
            <a:off x="7411176" y="3259183"/>
            <a:ext cx="19360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C52A67-2E99-D2F9-E27C-DF724D1149F5}"/>
              </a:ext>
            </a:extLst>
          </p:cNvPr>
          <p:cNvCxnSpPr>
            <a:cxnSpLocks/>
          </p:cNvCxnSpPr>
          <p:nvPr/>
        </p:nvCxnSpPr>
        <p:spPr>
          <a:xfrm>
            <a:off x="7376708" y="4483518"/>
            <a:ext cx="19360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4DD856-5672-30D0-0227-C821CFB76D13}"/>
              </a:ext>
            </a:extLst>
          </p:cNvPr>
          <p:cNvCxnSpPr>
            <a:cxnSpLocks/>
          </p:cNvCxnSpPr>
          <p:nvPr/>
        </p:nvCxnSpPr>
        <p:spPr>
          <a:xfrm>
            <a:off x="7441474" y="5859277"/>
            <a:ext cx="19360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11">
            <a:extLst>
              <a:ext uri="{FF2B5EF4-FFF2-40B4-BE49-F238E27FC236}">
                <a16:creationId xmlns:a16="http://schemas.microsoft.com/office/drawing/2014/main" id="{7C22C7A5-BFF1-2B1D-3CAD-8CD5A3537C9A}"/>
              </a:ext>
            </a:extLst>
          </p:cNvPr>
          <p:cNvSpPr/>
          <p:nvPr/>
        </p:nvSpPr>
        <p:spPr>
          <a:xfrm rot="16200000">
            <a:off x="8631014" y="2985260"/>
            <a:ext cx="4316362" cy="1749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1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Resurgence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F62C30-23E1-6A46-8782-914A0A12E35F}"/>
              </a:ext>
            </a:extLst>
          </p:cNvPr>
          <p:cNvCxnSpPr/>
          <p:nvPr/>
        </p:nvCxnSpPr>
        <p:spPr>
          <a:xfrm>
            <a:off x="1773396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D1386C-2977-BE46-937E-4E7ECC157F1F}"/>
              </a:ext>
            </a:extLst>
          </p:cNvPr>
          <p:cNvSpPr txBox="1"/>
          <p:nvPr/>
        </p:nvSpPr>
        <p:spPr>
          <a:xfrm>
            <a:off x="-168438" y="2547776"/>
            <a:ext cx="3883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Discriminative/</a:t>
            </a:r>
          </a:p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Correlated Stimuli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2020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Craig et al., 2017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2016</a:t>
            </a:r>
          </a:p>
          <a:p>
            <a:endParaRPr lang="en-US" dirty="0"/>
          </a:p>
        </p:txBody>
      </p:sp>
      <p:pic>
        <p:nvPicPr>
          <p:cNvPr id="13" name="Online Media 12" descr="Functional Communication Training (clinical applications)">
            <a:hlinkClick r:id="" action="ppaction://media"/>
            <a:extLst>
              <a:ext uri="{FF2B5EF4-FFF2-40B4-BE49-F238E27FC236}">
                <a16:creationId xmlns:a16="http://schemas.microsoft.com/office/drawing/2014/main" id="{C538B37D-34F4-1D47-9B78-F3C5FB276A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73499" y="2273822"/>
            <a:ext cx="6852908" cy="387189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450C7A9-6A47-4C4A-B9FC-9523B5F41ABA}"/>
              </a:ext>
            </a:extLst>
          </p:cNvPr>
          <p:cNvSpPr txBox="1"/>
          <p:nvPr/>
        </p:nvSpPr>
        <p:spPr>
          <a:xfrm>
            <a:off x="1403253" y="6488668"/>
            <a:ext cx="1205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 Dr. Wayne Fisher’s presentation on clinical applications of FCT at Western Michigan University, 2014</a:t>
            </a:r>
          </a:p>
        </p:txBody>
      </p:sp>
    </p:spTree>
    <p:extLst>
      <p:ext uri="{BB962C8B-B14F-4D97-AF65-F5344CB8AC3E}">
        <p14:creationId xmlns:p14="http://schemas.microsoft.com/office/powerpoint/2010/main" val="13904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/8%22%20Polyester%20Lanyard%20-%20Blank%20-%20Split%20Ring">
            <a:extLst>
              <a:ext uri="{FF2B5EF4-FFF2-40B4-BE49-F238E27FC236}">
                <a16:creationId xmlns:a16="http://schemas.microsoft.com/office/drawing/2014/main" id="{CCDFBCE8-6702-36BD-EB6E-EBF9C2976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12" y="642258"/>
            <a:ext cx="2427514" cy="2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AC80FE-4C11-2ADF-6D77-8A4766EFA138}"/>
              </a:ext>
            </a:extLst>
          </p:cNvPr>
          <p:cNvSpPr/>
          <p:nvPr/>
        </p:nvSpPr>
        <p:spPr>
          <a:xfrm>
            <a:off x="1608909" y="2821576"/>
            <a:ext cx="1188720" cy="74458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96EBDA-3D5A-E17C-0768-69D70A2C8708}"/>
              </a:ext>
            </a:extLst>
          </p:cNvPr>
          <p:cNvSpPr txBox="1"/>
          <p:nvPr/>
        </p:nvSpPr>
        <p:spPr>
          <a:xfrm>
            <a:off x="1902823" y="3069772"/>
            <a:ext cx="60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SR+</a:t>
            </a:r>
          </a:p>
        </p:txBody>
      </p:sp>
      <p:pic>
        <p:nvPicPr>
          <p:cNvPr id="11" name="Picture 2" descr="5/8%22%20Polyester%20Lanyard%20-%20Blank%20-%20Split%20Ring">
            <a:extLst>
              <a:ext uri="{FF2B5EF4-FFF2-40B4-BE49-F238E27FC236}">
                <a16:creationId xmlns:a16="http://schemas.microsoft.com/office/drawing/2014/main" id="{B479FF3A-FCC7-4C94-589C-5201515DF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31" y="642258"/>
            <a:ext cx="2427514" cy="2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2E7C26-E3A5-8980-C2A3-6D8F50ADD688}"/>
              </a:ext>
            </a:extLst>
          </p:cNvPr>
          <p:cNvSpPr/>
          <p:nvPr/>
        </p:nvSpPr>
        <p:spPr>
          <a:xfrm>
            <a:off x="9017728" y="2821576"/>
            <a:ext cx="1188720" cy="74458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258C4-8888-60B9-1584-BD6EC097D3A2}"/>
              </a:ext>
            </a:extLst>
          </p:cNvPr>
          <p:cNvSpPr txBox="1"/>
          <p:nvPr/>
        </p:nvSpPr>
        <p:spPr>
          <a:xfrm>
            <a:off x="9336679" y="3069772"/>
            <a:ext cx="60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</a:t>
            </a:r>
          </a:p>
        </p:txBody>
      </p:sp>
      <p:pic>
        <p:nvPicPr>
          <p:cNvPr id="15" name="Google Shape;143;p9">
            <a:extLst>
              <a:ext uri="{FF2B5EF4-FFF2-40B4-BE49-F238E27FC236}">
                <a16:creationId xmlns:a16="http://schemas.microsoft.com/office/drawing/2014/main" id="{F99AE5DC-F739-13CC-204E-BE096B27F9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194" y="4349383"/>
            <a:ext cx="1989241" cy="166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44;p9">
            <a:extLst>
              <a:ext uri="{FF2B5EF4-FFF2-40B4-BE49-F238E27FC236}">
                <a16:creationId xmlns:a16="http://schemas.microsoft.com/office/drawing/2014/main" id="{0168BA46-43E0-565F-B025-3DE138C0F3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5335" y="4183687"/>
            <a:ext cx="896759" cy="7445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A46A773-6660-12A8-5838-8E2A3F8E054B}"/>
              </a:ext>
            </a:extLst>
          </p:cNvPr>
          <p:cNvCxnSpPr/>
          <p:nvPr/>
        </p:nvCxnSpPr>
        <p:spPr>
          <a:xfrm>
            <a:off x="2328706" y="5619428"/>
            <a:ext cx="108832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oogle Shape;116;p7">
            <a:extLst>
              <a:ext uri="{FF2B5EF4-FFF2-40B4-BE49-F238E27FC236}">
                <a16:creationId xmlns:a16="http://schemas.microsoft.com/office/drawing/2014/main" id="{D236C2D7-B64E-F8B1-9664-D2C322F6325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7026" y="4183687"/>
            <a:ext cx="2121599" cy="22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43;p9">
            <a:extLst>
              <a:ext uri="{FF2B5EF4-FFF2-40B4-BE49-F238E27FC236}">
                <a16:creationId xmlns:a16="http://schemas.microsoft.com/office/drawing/2014/main" id="{D85C9751-12A0-1D03-BC5C-DC561B2C0A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0924" y="4349383"/>
            <a:ext cx="1989241" cy="166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44;p9">
            <a:extLst>
              <a:ext uri="{FF2B5EF4-FFF2-40B4-BE49-F238E27FC236}">
                <a16:creationId xmlns:a16="http://schemas.microsoft.com/office/drawing/2014/main" id="{2CBBBE50-EB7A-552F-592B-86291A12939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5065" y="4183687"/>
            <a:ext cx="896759" cy="7445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D4F80F-223E-4CC7-768E-751A38EA73E9}"/>
              </a:ext>
            </a:extLst>
          </p:cNvPr>
          <p:cNvCxnSpPr>
            <a:cxnSpLocks/>
          </p:cNvCxnSpPr>
          <p:nvPr/>
        </p:nvCxnSpPr>
        <p:spPr>
          <a:xfrm>
            <a:off x="5538625" y="0"/>
            <a:ext cx="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69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Resurgence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F43AC85-A334-A84F-BAEA-CFFB224FB873}"/>
              </a:ext>
            </a:extLst>
          </p:cNvPr>
          <p:cNvCxnSpPr>
            <a:cxnSpLocks/>
          </p:cNvCxnSpPr>
          <p:nvPr/>
        </p:nvCxnSpPr>
        <p:spPr>
          <a:xfrm>
            <a:off x="3543468" y="1790252"/>
            <a:ext cx="0" cy="27005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9C074A5-8E3A-9E4B-937D-F17FF6AB10D4}"/>
              </a:ext>
            </a:extLst>
          </p:cNvPr>
          <p:cNvSpPr txBox="1"/>
          <p:nvPr/>
        </p:nvSpPr>
        <p:spPr>
          <a:xfrm>
            <a:off x="1335090" y="4596208"/>
            <a:ext cx="3883668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Select Non-Retractable Alternative Responses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Kimball et al., 2018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Randall et al., 2021</a:t>
            </a:r>
          </a:p>
          <a:p>
            <a:endParaRPr lang="en-US" dirty="0"/>
          </a:p>
        </p:txBody>
      </p:sp>
      <p:grpSp>
        <p:nvGrpSpPr>
          <p:cNvPr id="20" name="Google Shape;139;p9">
            <a:extLst>
              <a:ext uri="{FF2B5EF4-FFF2-40B4-BE49-F238E27FC236}">
                <a16:creationId xmlns:a16="http://schemas.microsoft.com/office/drawing/2014/main" id="{53948971-5098-D44D-BC4C-E40AC060FD3B}"/>
              </a:ext>
            </a:extLst>
          </p:cNvPr>
          <p:cNvGrpSpPr/>
          <p:nvPr/>
        </p:nvGrpSpPr>
        <p:grpSpPr>
          <a:xfrm>
            <a:off x="4395050" y="2403179"/>
            <a:ext cx="1513824" cy="1066410"/>
            <a:chOff x="1690038" y="1578451"/>
            <a:chExt cx="1513824" cy="1066410"/>
          </a:xfrm>
        </p:grpSpPr>
        <p:sp>
          <p:nvSpPr>
            <p:cNvPr id="22" name="Google Shape;140;p9">
              <a:extLst>
                <a:ext uri="{FF2B5EF4-FFF2-40B4-BE49-F238E27FC236}">
                  <a16:creationId xmlns:a16="http://schemas.microsoft.com/office/drawing/2014/main" id="{8CEA1281-B431-4144-BD5D-864F5C7C7947}"/>
                </a:ext>
              </a:extLst>
            </p:cNvPr>
            <p:cNvSpPr txBox="1"/>
            <p:nvPr/>
          </p:nvSpPr>
          <p:spPr>
            <a:xfrm>
              <a:off x="1690038" y="1578451"/>
              <a:ext cx="1513824" cy="106641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D5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33" name="Google Shape;141;p9">
              <a:extLst>
                <a:ext uri="{FF2B5EF4-FFF2-40B4-BE49-F238E27FC236}">
                  <a16:creationId xmlns:a16="http://schemas.microsoft.com/office/drawing/2014/main" id="{F664BF61-28C4-3840-B9BD-6DC6ED450D8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29084" y="1708907"/>
              <a:ext cx="835732" cy="8357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Google Shape;142;p9">
            <a:extLst>
              <a:ext uri="{FF2B5EF4-FFF2-40B4-BE49-F238E27FC236}">
                <a16:creationId xmlns:a16="http://schemas.microsoft.com/office/drawing/2014/main" id="{A6ACC899-FD7D-E44A-BBFA-3ADF1635F6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7602" y="2895451"/>
            <a:ext cx="1109428" cy="147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43;p9">
            <a:extLst>
              <a:ext uri="{FF2B5EF4-FFF2-40B4-BE49-F238E27FC236}">
                <a16:creationId xmlns:a16="http://schemas.microsoft.com/office/drawing/2014/main" id="{EFCF5F96-111E-BF44-B296-A3BFD1F526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6650" y="2208024"/>
            <a:ext cx="2173394" cy="200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44;p9">
            <a:extLst>
              <a:ext uri="{FF2B5EF4-FFF2-40B4-BE49-F238E27FC236}">
                <a16:creationId xmlns:a16="http://schemas.microsoft.com/office/drawing/2014/main" id="{CE959C6C-A2BA-F042-930C-7A93132E82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50156" y="1986972"/>
            <a:ext cx="979776" cy="900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45;p9" descr="Sign Language (ASL) Word of the Week – Play | My KIdentity #signlanguage | Sign  language words, Sign language phrases, Asl words">
            <a:extLst>
              <a:ext uri="{FF2B5EF4-FFF2-40B4-BE49-F238E27FC236}">
                <a16:creationId xmlns:a16="http://schemas.microsoft.com/office/drawing/2014/main" id="{99BDC7B7-C872-CE4D-A5CA-9C79A6AE22D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09591" y="4068277"/>
            <a:ext cx="2173394" cy="163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46;p9" descr="101 ideas for working with simple AAC - TalkSense">
            <a:extLst>
              <a:ext uri="{FF2B5EF4-FFF2-40B4-BE49-F238E27FC236}">
                <a16:creationId xmlns:a16="http://schemas.microsoft.com/office/drawing/2014/main" id="{19987D18-FB18-F24A-87AC-5CC22E36375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51962" y="4630255"/>
            <a:ext cx="2514171" cy="200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3;p18" descr="How To Fix Iphone 4 Battery Problem ~ how to fix cydia battery drain">
            <a:extLst>
              <a:ext uri="{FF2B5EF4-FFF2-40B4-BE49-F238E27FC236}">
                <a16:creationId xmlns:a16="http://schemas.microsoft.com/office/drawing/2014/main" id="{0B6A95F1-79E8-674C-B4AF-46006F4DE27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73370" y="4847404"/>
            <a:ext cx="2211033" cy="15459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D9750-5211-BA41-906E-B658AB446F21}"/>
              </a:ext>
            </a:extLst>
          </p:cNvPr>
          <p:cNvSpPr txBox="1"/>
          <p:nvPr/>
        </p:nvSpPr>
        <p:spPr>
          <a:xfrm>
            <a:off x="7787541" y="1984508"/>
            <a:ext cx="4160025" cy="3901999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7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64"/>
          <p:cNvSpPr txBox="1">
            <a:spLocks noGrp="1"/>
          </p:cNvSpPr>
          <p:nvPr>
            <p:ph type="title"/>
          </p:nvPr>
        </p:nvSpPr>
        <p:spPr>
          <a:xfrm>
            <a:off x="456040" y="229198"/>
            <a:ext cx="10516760" cy="1229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0" rIns="121900" bIns="0" rtlCol="0" anchor="ctr" anchorCtr="0">
            <a:noAutofit/>
          </a:bodyPr>
          <a:lstStyle/>
          <a:p>
            <a:endParaRPr/>
          </a:p>
        </p:txBody>
      </p:sp>
      <p:sp>
        <p:nvSpPr>
          <p:cNvPr id="911" name="Google Shape;911;p64"/>
          <p:cNvSpPr txBox="1">
            <a:spLocks noGrp="1"/>
          </p:cNvSpPr>
          <p:nvPr>
            <p:ph type="body" idx="1"/>
          </p:nvPr>
        </p:nvSpPr>
        <p:spPr>
          <a:xfrm>
            <a:off x="456039" y="1607424"/>
            <a:ext cx="11279923" cy="49530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912" name="Google Shape;912;p6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3" name="Google Shape;913;p64"/>
          <p:cNvCxnSpPr/>
          <p:nvPr/>
        </p:nvCxnSpPr>
        <p:spPr>
          <a:xfrm rot="10800000" flipH="1">
            <a:off x="2091781" y="3135088"/>
            <a:ext cx="9453296" cy="53833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4" name="Google Shape;914;p64"/>
          <p:cNvSpPr txBox="1"/>
          <p:nvPr/>
        </p:nvSpPr>
        <p:spPr>
          <a:xfrm>
            <a:off x="5610808" y="3105073"/>
            <a:ext cx="1343608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Time (s)</a:t>
            </a:r>
            <a:endParaRPr sz="2400"/>
          </a:p>
        </p:txBody>
      </p:sp>
      <p:sp>
        <p:nvSpPr>
          <p:cNvPr id="915" name="Google Shape;915;p64"/>
          <p:cNvSpPr txBox="1"/>
          <p:nvPr/>
        </p:nvSpPr>
        <p:spPr>
          <a:xfrm>
            <a:off x="4681633" y="6138214"/>
            <a:ext cx="4495800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6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Participant Behavior</a:t>
            </a:r>
            <a:endParaRPr sz="2400"/>
          </a:p>
        </p:txBody>
      </p:sp>
      <p:pic>
        <p:nvPicPr>
          <p:cNvPr id="916" name="Google Shape;916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806" y="1988754"/>
            <a:ext cx="2017241" cy="20172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7" name="Google Shape;917;p64"/>
          <p:cNvCxnSpPr/>
          <p:nvPr/>
        </p:nvCxnSpPr>
        <p:spPr>
          <a:xfrm rot="10800000">
            <a:off x="2095363" y="385959"/>
            <a:ext cx="303368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8" name="Google Shape;918;p64"/>
          <p:cNvCxnSpPr/>
          <p:nvPr/>
        </p:nvCxnSpPr>
        <p:spPr>
          <a:xfrm rot="10800000">
            <a:off x="7848024" y="420993"/>
            <a:ext cx="3697053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9" name="Google Shape;919;p64"/>
          <p:cNvCxnSpPr/>
          <p:nvPr/>
        </p:nvCxnSpPr>
        <p:spPr>
          <a:xfrm>
            <a:off x="11545077" y="420994"/>
            <a:ext cx="0" cy="23170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0" name="Google Shape;920;p64"/>
          <p:cNvCxnSpPr/>
          <p:nvPr/>
        </p:nvCxnSpPr>
        <p:spPr>
          <a:xfrm>
            <a:off x="2091781" y="386829"/>
            <a:ext cx="0" cy="23170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1" name="Google Shape;921;p64"/>
          <p:cNvCxnSpPr/>
          <p:nvPr/>
        </p:nvCxnSpPr>
        <p:spPr>
          <a:xfrm rot="10800000">
            <a:off x="2229048" y="6415424"/>
            <a:ext cx="3297409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2" name="Google Shape;922;p64"/>
          <p:cNvCxnSpPr/>
          <p:nvPr/>
        </p:nvCxnSpPr>
        <p:spPr>
          <a:xfrm>
            <a:off x="2234615" y="6178816"/>
            <a:ext cx="0" cy="23170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3" name="Google Shape;923;p64"/>
          <p:cNvCxnSpPr/>
          <p:nvPr/>
        </p:nvCxnSpPr>
        <p:spPr>
          <a:xfrm>
            <a:off x="11746896" y="6208481"/>
            <a:ext cx="0" cy="23170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4" name="Google Shape;924;p64"/>
          <p:cNvCxnSpPr/>
          <p:nvPr/>
        </p:nvCxnSpPr>
        <p:spPr>
          <a:xfrm rot="10800000">
            <a:off x="8320959" y="6431872"/>
            <a:ext cx="3425936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5" name="Google Shape;925;p64"/>
          <p:cNvSpPr/>
          <p:nvPr/>
        </p:nvSpPr>
        <p:spPr>
          <a:xfrm>
            <a:off x="2074443" y="2776499"/>
            <a:ext cx="732819" cy="771008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AC0D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64"/>
          <p:cNvSpPr txBox="1"/>
          <p:nvPr/>
        </p:nvSpPr>
        <p:spPr>
          <a:xfrm>
            <a:off x="4262349" y="119219"/>
            <a:ext cx="4495800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6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Therapist Behavior</a:t>
            </a:r>
            <a:endParaRPr sz="2400"/>
          </a:p>
        </p:txBody>
      </p:sp>
      <p:grpSp>
        <p:nvGrpSpPr>
          <p:cNvPr id="927" name="Google Shape;927;p64"/>
          <p:cNvGrpSpPr/>
          <p:nvPr/>
        </p:nvGrpSpPr>
        <p:grpSpPr>
          <a:xfrm>
            <a:off x="2968880" y="602215"/>
            <a:ext cx="3079611" cy="2502859"/>
            <a:chOff x="2170995" y="1120164"/>
            <a:chExt cx="1881209" cy="1599890"/>
          </a:xfrm>
        </p:grpSpPr>
        <p:pic>
          <p:nvPicPr>
            <p:cNvPr id="928" name="Google Shape;928;p64"/>
            <p:cNvPicPr preferRelativeResize="0"/>
            <p:nvPr/>
          </p:nvPicPr>
          <p:blipFill rotWithShape="1">
            <a:blip r:embed="rId4">
              <a:alphaModFix/>
            </a:blip>
            <a:srcRect b="39879"/>
            <a:stretch/>
          </p:blipFill>
          <p:spPr>
            <a:xfrm>
              <a:off x="2170995" y="1555232"/>
              <a:ext cx="1551520" cy="1164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9" name="Google Shape;929;p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10142" y="1120164"/>
              <a:ext cx="933229" cy="870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0" name="Google Shape;930;p64"/>
            <p:cNvSpPr txBox="1"/>
            <p:nvPr/>
          </p:nvSpPr>
          <p:spPr>
            <a:xfrm>
              <a:off x="3141382" y="1316676"/>
              <a:ext cx="910822" cy="55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-US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Say “May I?”</a:t>
              </a:r>
              <a:endParaRPr sz="2400"/>
            </a:p>
          </p:txBody>
        </p:sp>
      </p:grpSp>
      <p:sp>
        <p:nvSpPr>
          <p:cNvPr id="931" name="Google Shape;931;p64"/>
          <p:cNvSpPr/>
          <p:nvPr/>
        </p:nvSpPr>
        <p:spPr>
          <a:xfrm>
            <a:off x="5508777" y="4108981"/>
            <a:ext cx="732819" cy="771008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AC0D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2" name="Google Shape;932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29049" y="4688882"/>
            <a:ext cx="961111" cy="133809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2341E9-2C92-B4A4-516B-EE37944CD01F}"/>
              </a:ext>
            </a:extLst>
          </p:cNvPr>
          <p:cNvSpPr txBox="1"/>
          <p:nvPr/>
        </p:nvSpPr>
        <p:spPr>
          <a:xfrm>
            <a:off x="8506440" y="6540865"/>
            <a:ext cx="493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Randall, Greer, Smith, &amp; Kimball, 2021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Resurgence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C2305C-5700-B04F-A953-1700F7BFDD66}"/>
              </a:ext>
            </a:extLst>
          </p:cNvPr>
          <p:cNvCxnSpPr/>
          <p:nvPr/>
        </p:nvCxnSpPr>
        <p:spPr>
          <a:xfrm>
            <a:off x="4551985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0A1F03E-5F2B-4040-883F-592BA9282AAB}"/>
              </a:ext>
            </a:extLst>
          </p:cNvPr>
          <p:cNvSpPr txBox="1"/>
          <p:nvPr/>
        </p:nvSpPr>
        <p:spPr>
          <a:xfrm>
            <a:off x="2754812" y="2560211"/>
            <a:ext cx="38836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Gradually thin SR+</a:t>
            </a:r>
          </a:p>
          <a:p>
            <a:pPr lvl="1" algn="ctr"/>
            <a:r>
              <a:rPr lang="en-US" dirty="0" err="1">
                <a:solidFill>
                  <a:prstClr val="black"/>
                </a:solidFill>
              </a:rPr>
              <a:t>Falligant</a:t>
            </a:r>
            <a:r>
              <a:rPr lang="en-US" dirty="0">
                <a:solidFill>
                  <a:prstClr val="black"/>
                </a:solidFill>
              </a:rPr>
              <a:t> et al., 2021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Shahan &amp; Greer, 2021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F323D-6DC0-F647-AAF2-9C932B604DE3}"/>
              </a:ext>
            </a:extLst>
          </p:cNvPr>
          <p:cNvSpPr txBox="1"/>
          <p:nvPr/>
        </p:nvSpPr>
        <p:spPr>
          <a:xfrm>
            <a:off x="6468840" y="2468573"/>
            <a:ext cx="1879600" cy="135890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8954EE-4179-1C4C-8C7D-720952F0B552}"/>
              </a:ext>
            </a:extLst>
          </p:cNvPr>
          <p:cNvSpPr txBox="1"/>
          <p:nvPr/>
        </p:nvSpPr>
        <p:spPr>
          <a:xfrm>
            <a:off x="8497388" y="2466916"/>
            <a:ext cx="1879600" cy="13589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C494A-DD29-674B-BAA4-D0C9E7D654CD}"/>
              </a:ext>
            </a:extLst>
          </p:cNvPr>
          <p:cNvSpPr txBox="1"/>
          <p:nvPr/>
        </p:nvSpPr>
        <p:spPr>
          <a:xfrm>
            <a:off x="6896100" y="1903597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</a:t>
            </a:r>
            <a:r>
              <a:rPr lang="en-US" sz="4000" baseline="30000" dirty="0"/>
              <a:t>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968DDA-A6C6-904B-ADEF-37F878B02D23}"/>
              </a:ext>
            </a:extLst>
          </p:cNvPr>
          <p:cNvSpPr txBox="1"/>
          <p:nvPr/>
        </p:nvSpPr>
        <p:spPr>
          <a:xfrm>
            <a:off x="8982594" y="1903597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S∆</a:t>
            </a:r>
            <a:endParaRPr lang="en-US" sz="4000" baseline="30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4F5272-3A13-8542-A3AA-DEB2AC1B3395}"/>
              </a:ext>
            </a:extLst>
          </p:cNvPr>
          <p:cNvSpPr txBox="1"/>
          <p:nvPr/>
        </p:nvSpPr>
        <p:spPr>
          <a:xfrm>
            <a:off x="6837140" y="3064205"/>
            <a:ext cx="11430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aseline="30000" dirty="0"/>
              <a:t>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F842B8-0636-6641-976D-FCAAB0A214BA}"/>
              </a:ext>
            </a:extLst>
          </p:cNvPr>
          <p:cNvSpPr txBox="1"/>
          <p:nvPr/>
        </p:nvSpPr>
        <p:spPr>
          <a:xfrm>
            <a:off x="8865688" y="3053067"/>
            <a:ext cx="11430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aseline="30000" dirty="0"/>
              <a:t>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D512FC-FCBC-F944-BD6D-1F215461DC1E}"/>
              </a:ext>
            </a:extLst>
          </p:cNvPr>
          <p:cNvSpPr txBox="1"/>
          <p:nvPr/>
        </p:nvSpPr>
        <p:spPr>
          <a:xfrm>
            <a:off x="6468840" y="3919111"/>
            <a:ext cx="1879600" cy="135890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12417E-5CE9-4242-BBE2-97129576904B}"/>
              </a:ext>
            </a:extLst>
          </p:cNvPr>
          <p:cNvSpPr txBox="1"/>
          <p:nvPr/>
        </p:nvSpPr>
        <p:spPr>
          <a:xfrm>
            <a:off x="8485776" y="3906997"/>
            <a:ext cx="1879600" cy="13589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5381E0-00DA-354E-BBF4-EF105655210C}"/>
              </a:ext>
            </a:extLst>
          </p:cNvPr>
          <p:cNvSpPr txBox="1"/>
          <p:nvPr/>
        </p:nvSpPr>
        <p:spPr>
          <a:xfrm>
            <a:off x="6788516" y="4518819"/>
            <a:ext cx="11430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aseline="30000" dirty="0"/>
              <a:t>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DDCC72-8699-CF49-BEB4-6F838BA4C150}"/>
              </a:ext>
            </a:extLst>
          </p:cNvPr>
          <p:cNvSpPr txBox="1"/>
          <p:nvPr/>
        </p:nvSpPr>
        <p:spPr>
          <a:xfrm>
            <a:off x="8865688" y="4513789"/>
            <a:ext cx="11430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aseline="30000" dirty="0"/>
              <a:t>45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90C8DC-922C-7C46-AC63-0F9EB6200258}"/>
              </a:ext>
            </a:extLst>
          </p:cNvPr>
          <p:cNvSpPr txBox="1"/>
          <p:nvPr/>
        </p:nvSpPr>
        <p:spPr>
          <a:xfrm>
            <a:off x="6468840" y="5370187"/>
            <a:ext cx="1879600" cy="135890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C86191-173F-144E-81DB-BF13DD6141D2}"/>
              </a:ext>
            </a:extLst>
          </p:cNvPr>
          <p:cNvSpPr txBox="1"/>
          <p:nvPr/>
        </p:nvSpPr>
        <p:spPr>
          <a:xfrm>
            <a:off x="8485776" y="5370187"/>
            <a:ext cx="1879600" cy="13589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00CF55-D59F-BD4C-9E68-803F29CC8405}"/>
              </a:ext>
            </a:extLst>
          </p:cNvPr>
          <p:cNvSpPr txBox="1"/>
          <p:nvPr/>
        </p:nvSpPr>
        <p:spPr>
          <a:xfrm>
            <a:off x="6791330" y="5952321"/>
            <a:ext cx="11430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aseline="30000" dirty="0"/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BDA3B6-36EF-E840-93A0-D52F4D3EB929}"/>
              </a:ext>
            </a:extLst>
          </p:cNvPr>
          <p:cNvSpPr txBox="1"/>
          <p:nvPr/>
        </p:nvSpPr>
        <p:spPr>
          <a:xfrm>
            <a:off x="8854076" y="5952321"/>
            <a:ext cx="11430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aseline="30000" dirty="0"/>
              <a:t>60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A6BAD-0D5C-6F42-AF45-0F8A1F6C8678}"/>
              </a:ext>
            </a:extLst>
          </p:cNvPr>
          <p:cNvSpPr txBox="1"/>
          <p:nvPr/>
        </p:nvSpPr>
        <p:spPr>
          <a:xfrm>
            <a:off x="1405161" y="4234330"/>
            <a:ext cx="43180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Reinforcement component is never less than about 25% of extinction component</a:t>
            </a:r>
          </a:p>
        </p:txBody>
      </p:sp>
    </p:spTree>
    <p:extLst>
      <p:ext uri="{BB962C8B-B14F-4D97-AF65-F5344CB8AC3E}">
        <p14:creationId xmlns:p14="http://schemas.microsoft.com/office/powerpoint/2010/main" val="3511401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Much Are Teacup Puppies?">
            <a:extLst>
              <a:ext uri="{FF2B5EF4-FFF2-40B4-BE49-F238E27FC236}">
                <a16:creationId xmlns:a16="http://schemas.microsoft.com/office/drawing/2014/main" id="{D3F915C0-A7A0-04D7-DB6D-B14CF401A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206" y="743577"/>
            <a:ext cx="5109587" cy="51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8478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5/8%22%20Polyester%20Lanyard%20-%20Blank%20-%20Split%20Ring">
            <a:extLst>
              <a:ext uri="{FF2B5EF4-FFF2-40B4-BE49-F238E27FC236}">
                <a16:creationId xmlns:a16="http://schemas.microsoft.com/office/drawing/2014/main" id="{4E8AA31F-AE16-25EA-88E4-36EFC40F6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78" y="1052898"/>
            <a:ext cx="2427514" cy="2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8EC2DF-F402-E33D-8A0D-9935C639C52E}"/>
              </a:ext>
            </a:extLst>
          </p:cNvPr>
          <p:cNvSpPr/>
          <p:nvPr/>
        </p:nvSpPr>
        <p:spPr>
          <a:xfrm>
            <a:off x="1726475" y="3232216"/>
            <a:ext cx="1188720" cy="74458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ADA17-0CA1-A48B-9B15-6EB9602F6E16}"/>
              </a:ext>
            </a:extLst>
          </p:cNvPr>
          <p:cNvSpPr txBox="1"/>
          <p:nvPr/>
        </p:nvSpPr>
        <p:spPr>
          <a:xfrm>
            <a:off x="2020389" y="3480412"/>
            <a:ext cx="60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SR+</a:t>
            </a:r>
          </a:p>
        </p:txBody>
      </p:sp>
      <p:pic>
        <p:nvPicPr>
          <p:cNvPr id="8194" name="Picture 2" descr="How to Make Edible Slime with Candy | Candy Club">
            <a:extLst>
              <a:ext uri="{FF2B5EF4-FFF2-40B4-BE49-F238E27FC236}">
                <a16:creationId xmlns:a16="http://schemas.microsoft.com/office/drawing/2014/main" id="{43208C64-FE20-79D0-A424-6D43332AB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1" y="4115826"/>
            <a:ext cx="1909353" cy="14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IGmack Communicator (Blue)">
            <a:extLst>
              <a:ext uri="{FF2B5EF4-FFF2-40B4-BE49-F238E27FC236}">
                <a16:creationId xmlns:a16="http://schemas.microsoft.com/office/drawing/2014/main" id="{7C7103AA-12AC-3C11-5C9D-B4F282987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5" y="4115826"/>
            <a:ext cx="1288814" cy="128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42AF04-323A-7340-1E8F-8839924A0EEA}"/>
              </a:ext>
            </a:extLst>
          </p:cNvPr>
          <p:cNvSpPr txBox="1"/>
          <p:nvPr/>
        </p:nvSpPr>
        <p:spPr>
          <a:xfrm>
            <a:off x="410365" y="5472858"/>
            <a:ext cx="209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”Slime, please.”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4B5DC-2B6A-8444-F887-67B8FA607C7D}"/>
              </a:ext>
            </a:extLst>
          </p:cNvPr>
          <p:cNvSpPr txBox="1"/>
          <p:nvPr/>
        </p:nvSpPr>
        <p:spPr>
          <a:xfrm>
            <a:off x="1909355" y="198555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30-s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919D9-17DF-97B9-8D8D-0378B6B2C6C5}"/>
              </a:ext>
            </a:extLst>
          </p:cNvPr>
          <p:cNvCxnSpPr>
            <a:cxnSpLocks/>
          </p:cNvCxnSpPr>
          <p:nvPr/>
        </p:nvCxnSpPr>
        <p:spPr>
          <a:xfrm>
            <a:off x="296007" y="741616"/>
            <a:ext cx="44154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7FEE33-BA97-F1B9-E574-1B9E1D420820}"/>
              </a:ext>
            </a:extLst>
          </p:cNvPr>
          <p:cNvCxnSpPr>
            <a:cxnSpLocks/>
          </p:cNvCxnSpPr>
          <p:nvPr/>
        </p:nvCxnSpPr>
        <p:spPr>
          <a:xfrm>
            <a:off x="4687475" y="741616"/>
            <a:ext cx="0" cy="9588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008B64-C962-B395-C951-45174621C964}"/>
              </a:ext>
            </a:extLst>
          </p:cNvPr>
          <p:cNvCxnSpPr>
            <a:cxnSpLocks/>
          </p:cNvCxnSpPr>
          <p:nvPr/>
        </p:nvCxnSpPr>
        <p:spPr>
          <a:xfrm>
            <a:off x="302625" y="741615"/>
            <a:ext cx="0" cy="9588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oogle Shape;125;p8">
            <a:extLst>
              <a:ext uri="{FF2B5EF4-FFF2-40B4-BE49-F238E27FC236}">
                <a16:creationId xmlns:a16="http://schemas.microsoft.com/office/drawing/2014/main" id="{B8B5175F-9D02-9CA4-3082-DE8E872D10E2}"/>
              </a:ext>
            </a:extLst>
          </p:cNvPr>
          <p:cNvCxnSpPr>
            <a:cxnSpLocks/>
          </p:cNvCxnSpPr>
          <p:nvPr/>
        </p:nvCxnSpPr>
        <p:spPr>
          <a:xfrm>
            <a:off x="1867934" y="4834314"/>
            <a:ext cx="1001541" cy="0"/>
          </a:xfrm>
          <a:prstGeom prst="straightConnector1">
            <a:avLst/>
          </a:prstGeom>
          <a:noFill/>
          <a:ln w="1746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4" name="Picture 2" descr="5/8%22%20Polyester%20Lanyard%20-%20Blank%20-%20Split%20Ring">
            <a:extLst>
              <a:ext uri="{FF2B5EF4-FFF2-40B4-BE49-F238E27FC236}">
                <a16:creationId xmlns:a16="http://schemas.microsoft.com/office/drawing/2014/main" id="{43047968-CDEC-AF89-BC6C-59441E124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368" y="1001486"/>
            <a:ext cx="2427514" cy="2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9AA8A83-D4D5-1C04-69A1-ADE493B0E580}"/>
              </a:ext>
            </a:extLst>
          </p:cNvPr>
          <p:cNvSpPr/>
          <p:nvPr/>
        </p:nvSpPr>
        <p:spPr>
          <a:xfrm>
            <a:off x="8280765" y="3180804"/>
            <a:ext cx="1188720" cy="74458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B8884D-4CBD-AA9A-C86A-3864B52853A2}"/>
              </a:ext>
            </a:extLst>
          </p:cNvPr>
          <p:cNvSpPr txBox="1"/>
          <p:nvPr/>
        </p:nvSpPr>
        <p:spPr>
          <a:xfrm>
            <a:off x="8574679" y="3429000"/>
            <a:ext cx="60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</a:t>
            </a:r>
          </a:p>
        </p:txBody>
      </p:sp>
      <p:pic>
        <p:nvPicPr>
          <p:cNvPr id="28" name="Picture 2" descr="BIGmack Communicator (Blue)">
            <a:extLst>
              <a:ext uri="{FF2B5EF4-FFF2-40B4-BE49-F238E27FC236}">
                <a16:creationId xmlns:a16="http://schemas.microsoft.com/office/drawing/2014/main" id="{A3AADB4A-E271-3F56-F9A1-FFA0C888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35" y="4064414"/>
            <a:ext cx="1288814" cy="128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306F01D-AA16-AAFF-4E93-DD619D6F813A}"/>
              </a:ext>
            </a:extLst>
          </p:cNvPr>
          <p:cNvSpPr txBox="1"/>
          <p:nvPr/>
        </p:nvSpPr>
        <p:spPr>
          <a:xfrm>
            <a:off x="6964655" y="5421446"/>
            <a:ext cx="209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”Slime, please.”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0ED6B7-9174-3F6F-8301-81028690BEEF}"/>
              </a:ext>
            </a:extLst>
          </p:cNvPr>
          <p:cNvSpPr txBox="1"/>
          <p:nvPr/>
        </p:nvSpPr>
        <p:spPr>
          <a:xfrm>
            <a:off x="8463645" y="147143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2-s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89AC152-3CEB-288E-C7F3-7F3CDFE33BD8}"/>
              </a:ext>
            </a:extLst>
          </p:cNvPr>
          <p:cNvCxnSpPr>
            <a:cxnSpLocks/>
          </p:cNvCxnSpPr>
          <p:nvPr/>
        </p:nvCxnSpPr>
        <p:spPr>
          <a:xfrm>
            <a:off x="6850297" y="690204"/>
            <a:ext cx="44154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94588-4726-9F49-A8B8-23696C1CE09B}"/>
              </a:ext>
            </a:extLst>
          </p:cNvPr>
          <p:cNvCxnSpPr>
            <a:cxnSpLocks/>
          </p:cNvCxnSpPr>
          <p:nvPr/>
        </p:nvCxnSpPr>
        <p:spPr>
          <a:xfrm>
            <a:off x="11241765" y="690204"/>
            <a:ext cx="0" cy="9588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C5F7BB-33A0-738A-6BA9-521E491200AA}"/>
              </a:ext>
            </a:extLst>
          </p:cNvPr>
          <p:cNvCxnSpPr>
            <a:cxnSpLocks/>
          </p:cNvCxnSpPr>
          <p:nvPr/>
        </p:nvCxnSpPr>
        <p:spPr>
          <a:xfrm>
            <a:off x="6856915" y="690203"/>
            <a:ext cx="0" cy="9588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oogle Shape;125;p8">
            <a:extLst>
              <a:ext uri="{FF2B5EF4-FFF2-40B4-BE49-F238E27FC236}">
                <a16:creationId xmlns:a16="http://schemas.microsoft.com/office/drawing/2014/main" id="{5EC2D015-BBCD-0B08-6AF2-5B3F156CC2D6}"/>
              </a:ext>
            </a:extLst>
          </p:cNvPr>
          <p:cNvCxnSpPr>
            <a:cxnSpLocks/>
          </p:cNvCxnSpPr>
          <p:nvPr/>
        </p:nvCxnSpPr>
        <p:spPr>
          <a:xfrm>
            <a:off x="8422224" y="4782902"/>
            <a:ext cx="1001541" cy="0"/>
          </a:xfrm>
          <a:prstGeom prst="straightConnector1">
            <a:avLst/>
          </a:prstGeom>
          <a:noFill/>
          <a:ln w="1746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916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5C767D57-2B95-034F-A5EE-9EEFFDF064C2}"/>
              </a:ext>
            </a:extLst>
          </p:cNvPr>
          <p:cNvSpPr txBox="1"/>
          <p:nvPr/>
        </p:nvSpPr>
        <p:spPr>
          <a:xfrm>
            <a:off x="7816954" y="3641934"/>
            <a:ext cx="3970684" cy="12366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Resurgence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5C7BF0A-80FC-3844-A587-E7A254FFFCF3}"/>
              </a:ext>
            </a:extLst>
          </p:cNvPr>
          <p:cNvSpPr txBox="1"/>
          <p:nvPr/>
        </p:nvSpPr>
        <p:spPr>
          <a:xfrm>
            <a:off x="4230204" y="3606382"/>
            <a:ext cx="38836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On/Off Alternative Reinforcement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Shahan et al., 2020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Wacker et al., 2013</a:t>
            </a:r>
          </a:p>
          <a:p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6B4CA7-48D0-CF4F-A134-EA160E1D36DB}"/>
              </a:ext>
            </a:extLst>
          </p:cNvPr>
          <p:cNvCxnSpPr>
            <a:cxnSpLocks/>
          </p:cNvCxnSpPr>
          <p:nvPr/>
        </p:nvCxnSpPr>
        <p:spPr>
          <a:xfrm>
            <a:off x="6246022" y="1816875"/>
            <a:ext cx="0" cy="17548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62DAF90-544B-B84E-99D7-C242E2437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6739"/>
            <a:ext cx="5005482" cy="2861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335216-1DF8-EC49-900D-167A92D17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03" y="4968472"/>
            <a:ext cx="3883668" cy="48313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F2FE371-4038-2546-833C-37DA1003AA5F}"/>
              </a:ext>
            </a:extLst>
          </p:cNvPr>
          <p:cNvSpPr txBox="1"/>
          <p:nvPr/>
        </p:nvSpPr>
        <p:spPr>
          <a:xfrm>
            <a:off x="-763292" y="5530066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dirty="0">
                <a:solidFill>
                  <a:prstClr val="black"/>
                </a:solidFill>
              </a:rPr>
              <a:t>Wacker et al., 2013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A5CE33-4A3A-3A4E-97B4-23ACA8640E58}"/>
              </a:ext>
            </a:extLst>
          </p:cNvPr>
          <p:cNvSpPr txBox="1"/>
          <p:nvPr/>
        </p:nvSpPr>
        <p:spPr>
          <a:xfrm>
            <a:off x="7816954" y="2212829"/>
            <a:ext cx="3970684" cy="1236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DC9C42-04BD-6A4B-A01E-6A1319908273}"/>
              </a:ext>
            </a:extLst>
          </p:cNvPr>
          <p:cNvSpPr txBox="1"/>
          <p:nvPr/>
        </p:nvSpPr>
        <p:spPr>
          <a:xfrm>
            <a:off x="7975787" y="4166375"/>
            <a:ext cx="375919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aseline="30000" dirty="0"/>
              <a:t>Sessions 9-15: Extinction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5E071C-D83C-094B-B7A7-E823295687E2}"/>
              </a:ext>
            </a:extLst>
          </p:cNvPr>
          <p:cNvSpPr txBox="1"/>
          <p:nvPr/>
        </p:nvSpPr>
        <p:spPr>
          <a:xfrm>
            <a:off x="8071155" y="2738868"/>
            <a:ext cx="346228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aseline="30000" dirty="0"/>
              <a:t>Sessions 1-8: Treatment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AB394F5-881E-8040-9456-5EB79A387353}"/>
              </a:ext>
            </a:extLst>
          </p:cNvPr>
          <p:cNvSpPr txBox="1"/>
          <p:nvPr/>
        </p:nvSpPr>
        <p:spPr>
          <a:xfrm>
            <a:off x="7816954" y="5096430"/>
            <a:ext cx="3970684" cy="1236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C22C54-D5E9-BC42-A5B2-9FF990715A40}"/>
              </a:ext>
            </a:extLst>
          </p:cNvPr>
          <p:cNvSpPr txBox="1"/>
          <p:nvPr/>
        </p:nvSpPr>
        <p:spPr>
          <a:xfrm>
            <a:off x="7816955" y="5596558"/>
            <a:ext cx="397068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aseline="30000" dirty="0"/>
              <a:t>Sessions 16-21: Treatment</a:t>
            </a:r>
          </a:p>
        </p:txBody>
      </p:sp>
    </p:spTree>
    <p:extLst>
      <p:ext uri="{BB962C8B-B14F-4D97-AF65-F5344CB8AC3E}">
        <p14:creationId xmlns:p14="http://schemas.microsoft.com/office/powerpoint/2010/main" val="64546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Resurgence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B7B196-CDFF-CD45-8AA0-B2614E60AAF8}"/>
              </a:ext>
            </a:extLst>
          </p:cNvPr>
          <p:cNvCxnSpPr/>
          <p:nvPr/>
        </p:nvCxnSpPr>
        <p:spPr>
          <a:xfrm>
            <a:off x="7690112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E594E0A-68E5-744A-929E-5716ABC56DD5}"/>
              </a:ext>
            </a:extLst>
          </p:cNvPr>
          <p:cNvSpPr txBox="1"/>
          <p:nvPr/>
        </p:nvSpPr>
        <p:spPr>
          <a:xfrm>
            <a:off x="5553520" y="2556066"/>
            <a:ext cx="3883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Increase Tx Duration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2018a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Greer et al., 2020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Smith &amp; Greer, 2021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A8EC5D-D8A2-C94E-895D-4628D7689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7391"/>
            <a:ext cx="6571281" cy="35424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19E5016-0864-EB44-8F46-E0BD79CB900E}"/>
              </a:ext>
            </a:extLst>
          </p:cNvPr>
          <p:cNvSpPr txBox="1"/>
          <p:nvPr/>
        </p:nvSpPr>
        <p:spPr>
          <a:xfrm>
            <a:off x="-436574" y="6475356"/>
            <a:ext cx="6098582" cy="25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dirty="0">
                <a:solidFill>
                  <a:prstClr val="black"/>
                </a:solidFill>
              </a:rPr>
              <a:t>Smith &amp; Greer, 2021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6F542D-B7A9-4A41-997E-13FB0B83B6EE}"/>
              </a:ext>
            </a:extLst>
          </p:cNvPr>
          <p:cNvSpPr txBox="1"/>
          <p:nvPr/>
        </p:nvSpPr>
        <p:spPr>
          <a:xfrm>
            <a:off x="6845066" y="4348627"/>
            <a:ext cx="43180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Shorter baselines and longer time in treatment generally mitigates resurgence</a:t>
            </a:r>
          </a:p>
        </p:txBody>
      </p:sp>
    </p:spTree>
    <p:extLst>
      <p:ext uri="{BB962C8B-B14F-4D97-AF65-F5344CB8AC3E}">
        <p14:creationId xmlns:p14="http://schemas.microsoft.com/office/powerpoint/2010/main" val="86908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F6E77E-998F-593A-6382-D6AE30F89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56" y="0"/>
            <a:ext cx="517946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13C8D5-1BA9-7352-2440-1DE0D114E4BE}"/>
              </a:ext>
            </a:extLst>
          </p:cNvPr>
          <p:cNvSpPr txBox="1"/>
          <p:nvPr/>
        </p:nvSpPr>
        <p:spPr>
          <a:xfrm>
            <a:off x="6641645" y="309451"/>
            <a:ext cx="43180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 Schedules of Reinforcement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A86542-5C10-D0FC-9D01-06E73F300F28}"/>
              </a:ext>
            </a:extLst>
          </p:cNvPr>
          <p:cNvSpPr txBox="1"/>
          <p:nvPr/>
        </p:nvSpPr>
        <p:spPr>
          <a:xfrm>
            <a:off x="6836570" y="1694445"/>
            <a:ext cx="4318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Shorter Treatment Duration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F00C3-850F-8E59-0006-0EB3AFD29E40}"/>
              </a:ext>
            </a:extLst>
          </p:cNvPr>
          <p:cNvSpPr txBox="1"/>
          <p:nvPr/>
        </p:nvSpPr>
        <p:spPr>
          <a:xfrm>
            <a:off x="8800645" y="11866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71C284-A4CB-B9C1-F682-D3B9AB79648F}"/>
              </a:ext>
            </a:extLst>
          </p:cNvPr>
          <p:cNvSpPr txBox="1"/>
          <p:nvPr/>
        </p:nvSpPr>
        <p:spPr>
          <a:xfrm>
            <a:off x="8800645" y="218577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468B99-7F92-7B39-8233-2B336DAD666B}"/>
              </a:ext>
            </a:extLst>
          </p:cNvPr>
          <p:cNvSpPr txBox="1"/>
          <p:nvPr/>
        </p:nvSpPr>
        <p:spPr>
          <a:xfrm>
            <a:off x="7531658" y="2648552"/>
            <a:ext cx="331767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More Resurgence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A10FD7-25DA-9363-4E4E-6CCE25D788DD}"/>
              </a:ext>
            </a:extLst>
          </p:cNvPr>
          <p:cNvSpPr txBox="1"/>
          <p:nvPr/>
        </p:nvSpPr>
        <p:spPr>
          <a:xfrm>
            <a:off x="6836570" y="3624674"/>
            <a:ext cx="43180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Lean Schedules of Reinforcement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029CE5-2584-89ED-D883-02601D7A153C}"/>
              </a:ext>
            </a:extLst>
          </p:cNvPr>
          <p:cNvSpPr txBox="1"/>
          <p:nvPr/>
        </p:nvSpPr>
        <p:spPr>
          <a:xfrm>
            <a:off x="7031495" y="5071222"/>
            <a:ext cx="4318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Longer </a:t>
            </a:r>
            <a:r>
              <a:rPr lang="en-US" sz="2800" dirty="0"/>
              <a:t>Treatment Duration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5E2494-BE06-8909-6162-0D284241DC72}"/>
              </a:ext>
            </a:extLst>
          </p:cNvPr>
          <p:cNvSpPr txBox="1"/>
          <p:nvPr/>
        </p:nvSpPr>
        <p:spPr>
          <a:xfrm>
            <a:off x="8874284" y="454895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509EE8-B0CF-7B17-539B-DEEAC7F5DF43}"/>
              </a:ext>
            </a:extLst>
          </p:cNvPr>
          <p:cNvSpPr txBox="1"/>
          <p:nvPr/>
        </p:nvSpPr>
        <p:spPr>
          <a:xfrm>
            <a:off x="8874284" y="551520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A58BED-70F2-78D0-5049-B9D74C55AA8A}"/>
              </a:ext>
            </a:extLst>
          </p:cNvPr>
          <p:cNvSpPr txBox="1"/>
          <p:nvPr/>
        </p:nvSpPr>
        <p:spPr>
          <a:xfrm>
            <a:off x="7531658" y="5963774"/>
            <a:ext cx="331767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Less Resurgence</a:t>
            </a:r>
          </a:p>
        </p:txBody>
      </p:sp>
    </p:spTree>
    <p:extLst>
      <p:ext uri="{BB962C8B-B14F-4D97-AF65-F5344CB8AC3E}">
        <p14:creationId xmlns:p14="http://schemas.microsoft.com/office/powerpoint/2010/main" val="7024057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Resurgence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92C3E9-104F-AD46-8965-50F82D406CDB}"/>
              </a:ext>
            </a:extLst>
          </p:cNvPr>
          <p:cNvCxnSpPr>
            <a:cxnSpLocks/>
          </p:cNvCxnSpPr>
          <p:nvPr/>
        </p:nvCxnSpPr>
        <p:spPr>
          <a:xfrm>
            <a:off x="9168620" y="1790252"/>
            <a:ext cx="0" cy="27005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43F29FD-270C-3B4A-9A05-D07D85CD5822}"/>
              </a:ext>
            </a:extLst>
          </p:cNvPr>
          <p:cNvSpPr txBox="1"/>
          <p:nvPr/>
        </p:nvSpPr>
        <p:spPr>
          <a:xfrm>
            <a:off x="7059122" y="4596208"/>
            <a:ext cx="3883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Minimize EO Exposure</a:t>
            </a:r>
            <a:endParaRPr lang="en-US" dirty="0">
              <a:solidFill>
                <a:prstClr val="black"/>
              </a:solidFill>
            </a:endParaRP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2018b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Randall et al., 2021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Lambert et al., 2021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1AAF1-DC03-BB47-A4DA-B174014D4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675" y="2048118"/>
            <a:ext cx="6190108" cy="48098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D579AB8-68D4-5445-8A81-85B513CDD4F4}"/>
              </a:ext>
            </a:extLst>
          </p:cNvPr>
          <p:cNvSpPr txBox="1"/>
          <p:nvPr/>
        </p:nvSpPr>
        <p:spPr>
          <a:xfrm>
            <a:off x="-120636" y="1863452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2018b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91919F-6EA6-BB45-BB52-789D0EBA0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35" y="2146949"/>
            <a:ext cx="1549356" cy="1549356"/>
          </a:xfrm>
          <a:prstGeom prst="rect">
            <a:avLst/>
          </a:prstGeom>
        </p:spPr>
      </p:pic>
      <p:pic>
        <p:nvPicPr>
          <p:cNvPr id="9" name="Google Shape;143;p9">
            <a:extLst>
              <a:ext uri="{FF2B5EF4-FFF2-40B4-BE49-F238E27FC236}">
                <a16:creationId xmlns:a16="http://schemas.microsoft.com/office/drawing/2014/main" id="{F9D8A8E8-B8F7-0E42-9E14-1E6E1354256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7039" y="1998327"/>
            <a:ext cx="2173394" cy="200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4;p9">
            <a:extLst>
              <a:ext uri="{FF2B5EF4-FFF2-40B4-BE49-F238E27FC236}">
                <a16:creationId xmlns:a16="http://schemas.microsoft.com/office/drawing/2014/main" id="{F2491CA4-862B-B24F-995C-91001D92598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1180" y="2024188"/>
            <a:ext cx="979776" cy="90039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7508A9-644D-FB4E-9D11-1C3432229176}"/>
              </a:ext>
            </a:extLst>
          </p:cNvPr>
          <p:cNvSpPr txBox="1"/>
          <p:nvPr/>
        </p:nvSpPr>
        <p:spPr>
          <a:xfrm>
            <a:off x="9450039" y="2146949"/>
            <a:ext cx="1878361" cy="1817217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0510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>
            <a:spLocks noGrp="1"/>
          </p:cNvSpPr>
          <p:nvPr>
            <p:ph type="title"/>
          </p:nvPr>
        </p:nvSpPr>
        <p:spPr>
          <a:xfrm>
            <a:off x="456040" y="229198"/>
            <a:ext cx="10516760" cy="12298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0" rIns="121900" bIns="0" rtlCol="0" anchor="ctr" anchorCtr="0">
            <a:noAutofit/>
          </a:bodyPr>
          <a:lstStyle/>
          <a:p>
            <a:endParaRPr/>
          </a:p>
        </p:txBody>
      </p:sp>
      <p:sp>
        <p:nvSpPr>
          <p:cNvPr id="168" name="Google Shape;168;p12"/>
          <p:cNvSpPr txBox="1">
            <a:spLocks noGrp="1"/>
          </p:cNvSpPr>
          <p:nvPr>
            <p:ph type="body" idx="1"/>
          </p:nvPr>
        </p:nvSpPr>
        <p:spPr>
          <a:xfrm>
            <a:off x="456039" y="1607424"/>
            <a:ext cx="11279923" cy="49530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169" name="Google Shape;169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2"/>
          <p:cNvSpPr txBox="1"/>
          <p:nvPr/>
        </p:nvSpPr>
        <p:spPr>
          <a:xfrm>
            <a:off x="4926978" y="3280018"/>
            <a:ext cx="2338045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42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EO</a:t>
            </a:r>
            <a:endParaRPr sz="2400"/>
          </a:p>
        </p:txBody>
      </p:sp>
      <p:cxnSp>
        <p:nvCxnSpPr>
          <p:cNvPr id="171" name="Google Shape;171;p12"/>
          <p:cNvCxnSpPr/>
          <p:nvPr/>
        </p:nvCxnSpPr>
        <p:spPr>
          <a:xfrm rot="10800000">
            <a:off x="4763859" y="3188132"/>
            <a:ext cx="2788408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" name="Google Shape;183;p13">
            <a:extLst>
              <a:ext uri="{FF2B5EF4-FFF2-40B4-BE49-F238E27FC236}">
                <a16:creationId xmlns:a16="http://schemas.microsoft.com/office/drawing/2014/main" id="{405BB480-04C0-3D4D-B731-609E946A4F04}"/>
              </a:ext>
            </a:extLst>
          </p:cNvPr>
          <p:cNvGrpSpPr/>
          <p:nvPr/>
        </p:nvGrpSpPr>
        <p:grpSpPr>
          <a:xfrm>
            <a:off x="5246591" y="2660511"/>
            <a:ext cx="2018432" cy="2590067"/>
            <a:chOff x="3870701" y="1839885"/>
            <a:chExt cx="1513824" cy="1942550"/>
          </a:xfrm>
        </p:grpSpPr>
        <p:grpSp>
          <p:nvGrpSpPr>
            <p:cNvPr id="9" name="Google Shape;184;p13">
              <a:extLst>
                <a:ext uri="{FF2B5EF4-FFF2-40B4-BE49-F238E27FC236}">
                  <a16:creationId xmlns:a16="http://schemas.microsoft.com/office/drawing/2014/main" id="{29747ECE-6889-A14D-AC3F-D87A69D23119}"/>
                </a:ext>
              </a:extLst>
            </p:cNvPr>
            <p:cNvGrpSpPr/>
            <p:nvPr/>
          </p:nvGrpSpPr>
          <p:grpSpPr>
            <a:xfrm>
              <a:off x="3870701" y="1839885"/>
              <a:ext cx="1513824" cy="1061788"/>
              <a:chOff x="1690038" y="1578451"/>
              <a:chExt cx="1513824" cy="1061788"/>
            </a:xfrm>
          </p:grpSpPr>
          <p:sp>
            <p:nvSpPr>
              <p:cNvPr id="11" name="Google Shape;185;p13">
                <a:extLst>
                  <a:ext uri="{FF2B5EF4-FFF2-40B4-BE49-F238E27FC236}">
                    <a16:creationId xmlns:a16="http://schemas.microsoft.com/office/drawing/2014/main" id="{CC36CD44-77AB-4B4C-BE01-7EF76A371BC6}"/>
                  </a:ext>
                </a:extLst>
              </p:cNvPr>
              <p:cNvSpPr txBox="1"/>
              <p:nvPr/>
            </p:nvSpPr>
            <p:spPr>
              <a:xfrm>
                <a:off x="1690038" y="1578451"/>
                <a:ext cx="1513824" cy="1061788"/>
              </a:xfrm>
              <a:prstGeom prst="rect">
                <a:avLst/>
              </a:prstGeom>
              <a:solidFill>
                <a:schemeClr val="lt1"/>
              </a:solidFill>
              <a:ln w="38100" cap="flat" cmpd="sng">
                <a:solidFill>
                  <a:srgbClr val="FFD5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algn="ctr"/>
                <a:endParaRPr sz="1200">
                  <a:solidFill>
                    <a:srgbClr val="FFC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algn="ctr"/>
                <a:endParaRPr sz="1200">
                  <a:solidFill>
                    <a:srgbClr val="FFC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algn="ctr"/>
                <a:endParaRPr sz="1200">
                  <a:solidFill>
                    <a:srgbClr val="FFC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algn="ctr"/>
                <a:endParaRPr sz="1200">
                  <a:solidFill>
                    <a:srgbClr val="FFC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algn="ctr"/>
                <a:endParaRPr sz="1200">
                  <a:solidFill>
                    <a:srgbClr val="FFC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algn="ctr"/>
                <a:endParaRPr sz="1200">
                  <a:solidFill>
                    <a:srgbClr val="FFC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algn="ctr"/>
                <a:endParaRPr sz="1200">
                  <a:solidFill>
                    <a:srgbClr val="FFC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pic>
            <p:nvPicPr>
              <p:cNvPr id="12" name="Google Shape;186;p13">
                <a:extLst>
                  <a:ext uri="{FF2B5EF4-FFF2-40B4-BE49-F238E27FC236}">
                    <a16:creationId xmlns:a16="http://schemas.microsoft.com/office/drawing/2014/main" id="{49695AB8-8462-E041-BF7A-46D53AF2A13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029084" y="1708907"/>
                <a:ext cx="835732" cy="83573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" name="Google Shape;187;p13">
              <a:extLst>
                <a:ext uri="{FF2B5EF4-FFF2-40B4-BE49-F238E27FC236}">
                  <a16:creationId xmlns:a16="http://schemas.microsoft.com/office/drawing/2014/main" id="{08C5C966-F255-584A-9A76-2B6EE937FB0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53231" y="2305005"/>
              <a:ext cx="1109428" cy="147743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2166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659D88B9-A891-EC47-A4CD-B7DA64F39853}"/>
              </a:ext>
            </a:extLst>
          </p:cNvPr>
          <p:cNvSpPr txBox="1"/>
          <p:nvPr/>
        </p:nvSpPr>
        <p:spPr>
          <a:xfrm>
            <a:off x="4381548" y="2300142"/>
            <a:ext cx="1993030" cy="16717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Resurgence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11E6F0-4A17-8F42-82B7-EAD53D9CBBEA}"/>
              </a:ext>
            </a:extLst>
          </p:cNvPr>
          <p:cNvCxnSpPr/>
          <p:nvPr/>
        </p:nvCxnSpPr>
        <p:spPr>
          <a:xfrm>
            <a:off x="10942790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47AEBA-6168-E74E-B770-8741BFD0A125}"/>
              </a:ext>
            </a:extLst>
          </p:cNvPr>
          <p:cNvSpPr txBox="1"/>
          <p:nvPr/>
        </p:nvSpPr>
        <p:spPr>
          <a:xfrm>
            <a:off x="8308332" y="2560211"/>
            <a:ext cx="388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Competing Items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Fuhrman et al., 2018</a:t>
            </a:r>
          </a:p>
          <a:p>
            <a:endParaRPr lang="en-US" dirty="0"/>
          </a:p>
        </p:txBody>
      </p:sp>
      <p:pic>
        <p:nvPicPr>
          <p:cNvPr id="33" name="Picture 2" descr="Amazon.com: Foxtop Black Wall Clock Silent Non Ticking 10 Inch Battery  Operated Quartz Clock for Living Room Bedroom Home Office Classroom School  Kitchen : Everything Else">
            <a:extLst>
              <a:ext uri="{FF2B5EF4-FFF2-40B4-BE49-F238E27FC236}">
                <a16:creationId xmlns:a16="http://schemas.microsoft.com/office/drawing/2014/main" id="{AAC88F3F-B8EB-A14C-B1C3-06DB31E27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27" y="2431414"/>
            <a:ext cx="1435873" cy="143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C938CD-B696-6447-99A0-AB92EB1630A9}"/>
              </a:ext>
            </a:extLst>
          </p:cNvPr>
          <p:cNvCxnSpPr/>
          <p:nvPr/>
        </p:nvCxnSpPr>
        <p:spPr>
          <a:xfrm>
            <a:off x="1239864" y="3998563"/>
            <a:ext cx="790413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79DE31-28EF-E549-9642-6DAE82ADE7F7}"/>
              </a:ext>
            </a:extLst>
          </p:cNvPr>
          <p:cNvCxnSpPr>
            <a:cxnSpLocks/>
          </p:cNvCxnSpPr>
          <p:nvPr/>
        </p:nvCxnSpPr>
        <p:spPr>
          <a:xfrm>
            <a:off x="1239864" y="3998563"/>
            <a:ext cx="0" cy="57508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F1A865-094F-3E4A-8007-D0BFEB0D4D33}"/>
              </a:ext>
            </a:extLst>
          </p:cNvPr>
          <p:cNvCxnSpPr>
            <a:cxnSpLocks/>
          </p:cNvCxnSpPr>
          <p:nvPr/>
        </p:nvCxnSpPr>
        <p:spPr>
          <a:xfrm>
            <a:off x="9144000" y="3998563"/>
            <a:ext cx="0" cy="57508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BC93E46-C490-624D-BAC3-B327DDC9CC33}"/>
              </a:ext>
            </a:extLst>
          </p:cNvPr>
          <p:cNvSpPr txBox="1"/>
          <p:nvPr/>
        </p:nvSpPr>
        <p:spPr>
          <a:xfrm>
            <a:off x="5053624" y="1734855"/>
            <a:ext cx="787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S∆  </a:t>
            </a:r>
            <a:endParaRPr lang="en-US" sz="4000" baseline="30000" dirty="0"/>
          </a:p>
        </p:txBody>
      </p:sp>
      <p:pic>
        <p:nvPicPr>
          <p:cNvPr id="2050" name="Picture 2" descr="Child Development - The Importance of Positive Attention">
            <a:extLst>
              <a:ext uri="{FF2B5EF4-FFF2-40B4-BE49-F238E27FC236}">
                <a16:creationId xmlns:a16="http://schemas.microsoft.com/office/drawing/2014/main" id="{36C772F1-F419-2E44-AFA2-97C726A2A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924" y="4187682"/>
            <a:ext cx="3185700" cy="212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RK Therapeutic Smiley Face Chewelry with Round Chewable Pendant,  Adjustable Breakaway Cord for 5+ Children – RehabCart">
            <a:extLst>
              <a:ext uri="{FF2B5EF4-FFF2-40B4-BE49-F238E27FC236}">
                <a16:creationId xmlns:a16="http://schemas.microsoft.com/office/drawing/2014/main" id="{3D46654B-8F8C-7A45-82DF-5C036073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085" y="4149997"/>
            <a:ext cx="2243314" cy="224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5947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05EF17-58DC-EE55-FFB7-3E19A8A98574}"/>
              </a:ext>
            </a:extLst>
          </p:cNvPr>
          <p:cNvSpPr txBox="1"/>
          <p:nvPr/>
        </p:nvSpPr>
        <p:spPr>
          <a:xfrm>
            <a:off x="4616680" y="1385742"/>
            <a:ext cx="1993030" cy="16717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 descr="Amazon.com: Foxtop Black Wall Clock Silent Non Ticking 10 Inch Battery  Operated Quartz Clock for Living Room Bedroom Home Office Classroom School  Kitchen : Everything Else">
            <a:extLst>
              <a:ext uri="{FF2B5EF4-FFF2-40B4-BE49-F238E27FC236}">
                <a16:creationId xmlns:a16="http://schemas.microsoft.com/office/drawing/2014/main" id="{6F7B1BE7-1133-F31D-3318-237815D4F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59" y="1517014"/>
            <a:ext cx="1435873" cy="143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76E3B9-9C6E-0FD3-B322-1A8E28157F2D}"/>
              </a:ext>
            </a:extLst>
          </p:cNvPr>
          <p:cNvSpPr txBox="1"/>
          <p:nvPr/>
        </p:nvSpPr>
        <p:spPr>
          <a:xfrm>
            <a:off x="5288756" y="820455"/>
            <a:ext cx="787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S∆  </a:t>
            </a:r>
            <a:endParaRPr lang="en-US" sz="4000" baseline="30000" dirty="0"/>
          </a:p>
        </p:txBody>
      </p:sp>
      <p:cxnSp>
        <p:nvCxnSpPr>
          <p:cNvPr id="9" name="Google Shape;125;p8">
            <a:extLst>
              <a:ext uri="{FF2B5EF4-FFF2-40B4-BE49-F238E27FC236}">
                <a16:creationId xmlns:a16="http://schemas.microsoft.com/office/drawing/2014/main" id="{22E902B5-9BFE-7366-6B5F-9C6117586DE4}"/>
              </a:ext>
            </a:extLst>
          </p:cNvPr>
          <p:cNvCxnSpPr>
            <a:cxnSpLocks/>
          </p:cNvCxnSpPr>
          <p:nvPr/>
        </p:nvCxnSpPr>
        <p:spPr>
          <a:xfrm>
            <a:off x="289867" y="3429000"/>
            <a:ext cx="9933785" cy="0"/>
          </a:xfrm>
          <a:prstGeom prst="straightConnector1">
            <a:avLst/>
          </a:prstGeom>
          <a:noFill/>
          <a:ln w="1746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3" name="Google Shape;916;p64">
            <a:extLst>
              <a:ext uri="{FF2B5EF4-FFF2-40B4-BE49-F238E27FC236}">
                <a16:creationId xmlns:a16="http://schemas.microsoft.com/office/drawing/2014/main" id="{8CF84E4D-1C9B-C9D6-4169-05E06E37BE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7862" y="2221640"/>
            <a:ext cx="1944137" cy="193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Adult coloring books are selling like crazy. Here's why. - Vox">
            <a:extLst>
              <a:ext uri="{FF2B5EF4-FFF2-40B4-BE49-F238E27FC236}">
                <a16:creationId xmlns:a16="http://schemas.microsoft.com/office/drawing/2014/main" id="{9634EC3A-9E0F-86FD-D9CF-092F81F3F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94" y="3859245"/>
            <a:ext cx="34925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9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Resurgence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7DEED85-80AD-0F44-992D-616510571184}"/>
              </a:ext>
            </a:extLst>
          </p:cNvPr>
          <p:cNvCxnSpPr>
            <a:cxnSpLocks/>
          </p:cNvCxnSpPr>
          <p:nvPr/>
        </p:nvCxnSpPr>
        <p:spPr>
          <a:xfrm>
            <a:off x="11787198" y="1790252"/>
            <a:ext cx="440" cy="42420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2C89014-10DB-E14D-A2B5-9141CE0BDF63}"/>
              </a:ext>
            </a:extLst>
          </p:cNvPr>
          <p:cNvSpPr txBox="1"/>
          <p:nvPr/>
        </p:nvSpPr>
        <p:spPr>
          <a:xfrm>
            <a:off x="8308332" y="5973159"/>
            <a:ext cx="388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Use lean SR+ in Baseline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2018a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407A8-33ED-C243-BC25-2000BBF09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87" y="2023557"/>
            <a:ext cx="6855515" cy="47833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87DE3B-E6D6-CB4F-A180-16FD38E6CB2F}"/>
              </a:ext>
            </a:extLst>
          </p:cNvPr>
          <p:cNvSpPr txBox="1"/>
          <p:nvPr/>
        </p:nvSpPr>
        <p:spPr>
          <a:xfrm>
            <a:off x="7909776" y="3542999"/>
            <a:ext cx="373539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Progressive Interval Assessment</a:t>
            </a:r>
          </a:p>
          <a:p>
            <a:pPr algn="ctr"/>
            <a:r>
              <a:rPr lang="en-US" dirty="0"/>
              <a:t> &amp; </a:t>
            </a:r>
          </a:p>
          <a:p>
            <a:pPr algn="ctr"/>
            <a:r>
              <a:rPr lang="en-US" dirty="0"/>
              <a:t>Latency Analysis</a:t>
            </a:r>
          </a:p>
        </p:txBody>
      </p:sp>
    </p:spTree>
    <p:extLst>
      <p:ext uri="{BB962C8B-B14F-4D97-AF65-F5344CB8AC3E}">
        <p14:creationId xmlns:p14="http://schemas.microsoft.com/office/powerpoint/2010/main" val="19876222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E95F4-1C29-A24D-1D84-F0A3B7E9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Progressive Interval Assessment to inform Baseline</a:t>
            </a:r>
          </a:p>
        </p:txBody>
      </p:sp>
      <p:cxnSp>
        <p:nvCxnSpPr>
          <p:cNvPr id="4" name="Google Shape;125;p8">
            <a:extLst>
              <a:ext uri="{FF2B5EF4-FFF2-40B4-BE49-F238E27FC236}">
                <a16:creationId xmlns:a16="http://schemas.microsoft.com/office/drawing/2014/main" id="{8D43FBA6-0540-95E7-BD02-795067411BFD}"/>
              </a:ext>
            </a:extLst>
          </p:cNvPr>
          <p:cNvCxnSpPr>
            <a:cxnSpLocks/>
          </p:cNvCxnSpPr>
          <p:nvPr/>
        </p:nvCxnSpPr>
        <p:spPr>
          <a:xfrm>
            <a:off x="694816" y="2227217"/>
            <a:ext cx="1160110" cy="0"/>
          </a:xfrm>
          <a:prstGeom prst="straightConnector1">
            <a:avLst/>
          </a:prstGeom>
          <a:noFill/>
          <a:ln w="1746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" name="Google Shape;125;p8">
            <a:extLst>
              <a:ext uri="{FF2B5EF4-FFF2-40B4-BE49-F238E27FC236}">
                <a16:creationId xmlns:a16="http://schemas.microsoft.com/office/drawing/2014/main" id="{2550DA10-CCB0-14AE-4C2F-AACA55907349}"/>
              </a:ext>
            </a:extLst>
          </p:cNvPr>
          <p:cNvCxnSpPr>
            <a:cxnSpLocks/>
          </p:cNvCxnSpPr>
          <p:nvPr/>
        </p:nvCxnSpPr>
        <p:spPr>
          <a:xfrm>
            <a:off x="673979" y="2880360"/>
            <a:ext cx="2361893" cy="0"/>
          </a:xfrm>
          <a:prstGeom prst="straightConnector1">
            <a:avLst/>
          </a:prstGeom>
          <a:noFill/>
          <a:ln w="1746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" name="Google Shape;125;p8">
            <a:extLst>
              <a:ext uri="{FF2B5EF4-FFF2-40B4-BE49-F238E27FC236}">
                <a16:creationId xmlns:a16="http://schemas.microsoft.com/office/drawing/2014/main" id="{D455D4D6-522A-1EFE-F70A-FEA6DCD30E55}"/>
              </a:ext>
            </a:extLst>
          </p:cNvPr>
          <p:cNvCxnSpPr>
            <a:cxnSpLocks/>
          </p:cNvCxnSpPr>
          <p:nvPr/>
        </p:nvCxnSpPr>
        <p:spPr>
          <a:xfrm>
            <a:off x="673979" y="3572691"/>
            <a:ext cx="3642053" cy="0"/>
          </a:xfrm>
          <a:prstGeom prst="straightConnector1">
            <a:avLst/>
          </a:prstGeom>
          <a:noFill/>
          <a:ln w="1746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" name="Google Shape;125;p8">
            <a:extLst>
              <a:ext uri="{FF2B5EF4-FFF2-40B4-BE49-F238E27FC236}">
                <a16:creationId xmlns:a16="http://schemas.microsoft.com/office/drawing/2014/main" id="{69094614-BADF-BB1D-6AD9-F371953116F9}"/>
              </a:ext>
            </a:extLst>
          </p:cNvPr>
          <p:cNvCxnSpPr>
            <a:cxnSpLocks/>
          </p:cNvCxnSpPr>
          <p:nvPr/>
        </p:nvCxnSpPr>
        <p:spPr>
          <a:xfrm>
            <a:off x="694816" y="4199708"/>
            <a:ext cx="4582578" cy="0"/>
          </a:xfrm>
          <a:prstGeom prst="straightConnector1">
            <a:avLst/>
          </a:prstGeom>
          <a:noFill/>
          <a:ln w="1746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" name="Google Shape;125;p8">
            <a:extLst>
              <a:ext uri="{FF2B5EF4-FFF2-40B4-BE49-F238E27FC236}">
                <a16:creationId xmlns:a16="http://schemas.microsoft.com/office/drawing/2014/main" id="{CE5876F8-A730-DD78-44C3-371389AC00B6}"/>
              </a:ext>
            </a:extLst>
          </p:cNvPr>
          <p:cNvCxnSpPr>
            <a:cxnSpLocks/>
          </p:cNvCxnSpPr>
          <p:nvPr/>
        </p:nvCxnSpPr>
        <p:spPr>
          <a:xfrm>
            <a:off x="694816" y="4852851"/>
            <a:ext cx="6293813" cy="0"/>
          </a:xfrm>
          <a:prstGeom prst="straightConnector1">
            <a:avLst/>
          </a:prstGeom>
          <a:noFill/>
          <a:ln w="1746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" name="Google Shape;125;p8">
            <a:extLst>
              <a:ext uri="{FF2B5EF4-FFF2-40B4-BE49-F238E27FC236}">
                <a16:creationId xmlns:a16="http://schemas.microsoft.com/office/drawing/2014/main" id="{219D8757-8EA4-623E-D120-160B252C03B0}"/>
              </a:ext>
            </a:extLst>
          </p:cNvPr>
          <p:cNvCxnSpPr>
            <a:cxnSpLocks/>
          </p:cNvCxnSpPr>
          <p:nvPr/>
        </p:nvCxnSpPr>
        <p:spPr>
          <a:xfrm>
            <a:off x="673979" y="5492931"/>
            <a:ext cx="8182638" cy="0"/>
          </a:xfrm>
          <a:prstGeom prst="straightConnector1">
            <a:avLst/>
          </a:prstGeom>
          <a:noFill/>
          <a:ln w="1746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6" name="Google Shape;113;p7" descr="Image result for child fist">
            <a:extLst>
              <a:ext uri="{FF2B5EF4-FFF2-40B4-BE49-F238E27FC236}">
                <a16:creationId xmlns:a16="http://schemas.microsoft.com/office/drawing/2014/main" id="{5E83F89A-3072-CEB3-2F29-1C2AFC59277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00798" y="4852851"/>
            <a:ext cx="1570813" cy="133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3;p7" descr="Image result for child fist">
            <a:extLst>
              <a:ext uri="{FF2B5EF4-FFF2-40B4-BE49-F238E27FC236}">
                <a16:creationId xmlns:a16="http://schemas.microsoft.com/office/drawing/2014/main" id="{4844166A-B580-7831-AFEB-8FD3BE55D6A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83379" y="4852851"/>
            <a:ext cx="1570813" cy="133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3;p7" descr="Image result for child fist">
            <a:extLst>
              <a:ext uri="{FF2B5EF4-FFF2-40B4-BE49-F238E27FC236}">
                <a16:creationId xmlns:a16="http://schemas.microsoft.com/office/drawing/2014/main" id="{D108C2A4-BCBC-89F7-303F-84F693D95F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65960" y="4852851"/>
            <a:ext cx="1570813" cy="1331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3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503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Treatment Relapse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63895-05C6-F543-BEEC-98037C8E9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503" y="2766218"/>
            <a:ext cx="10239531" cy="230571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Return of the problem after successful treatment</a:t>
            </a:r>
          </a:p>
        </p:txBody>
      </p:sp>
    </p:spTree>
    <p:extLst>
      <p:ext uri="{BB962C8B-B14F-4D97-AF65-F5344CB8AC3E}">
        <p14:creationId xmlns:p14="http://schemas.microsoft.com/office/powerpoint/2010/main" val="17691559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Renewal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F62C30-23E1-6A46-8782-914A0A12E35F}"/>
              </a:ext>
            </a:extLst>
          </p:cNvPr>
          <p:cNvCxnSpPr/>
          <p:nvPr/>
        </p:nvCxnSpPr>
        <p:spPr>
          <a:xfrm>
            <a:off x="1773396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D1386C-2977-BE46-937E-4E7ECC157F1F}"/>
              </a:ext>
            </a:extLst>
          </p:cNvPr>
          <p:cNvSpPr txBox="1"/>
          <p:nvPr/>
        </p:nvSpPr>
        <p:spPr>
          <a:xfrm>
            <a:off x="-330207" y="2560211"/>
            <a:ext cx="388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Multiple Context Training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Kelley et al., 2018</a:t>
            </a:r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C2305C-5700-B04F-A953-1700F7BFDD66}"/>
              </a:ext>
            </a:extLst>
          </p:cNvPr>
          <p:cNvCxnSpPr/>
          <p:nvPr/>
        </p:nvCxnSpPr>
        <p:spPr>
          <a:xfrm>
            <a:off x="4696646" y="1837880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B7B196-CDFF-CD45-8AA0-B2614E60AAF8}"/>
              </a:ext>
            </a:extLst>
          </p:cNvPr>
          <p:cNvCxnSpPr/>
          <p:nvPr/>
        </p:nvCxnSpPr>
        <p:spPr>
          <a:xfrm>
            <a:off x="7690112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11E6F0-4A17-8F42-82B7-EAD53D9CBBEA}"/>
              </a:ext>
            </a:extLst>
          </p:cNvPr>
          <p:cNvCxnSpPr/>
          <p:nvPr/>
        </p:nvCxnSpPr>
        <p:spPr>
          <a:xfrm>
            <a:off x="10942790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0A1F03E-5F2B-4040-883F-592BA9282AAB}"/>
              </a:ext>
            </a:extLst>
          </p:cNvPr>
          <p:cNvSpPr txBox="1"/>
          <p:nvPr/>
        </p:nvSpPr>
        <p:spPr>
          <a:xfrm>
            <a:off x="2593991" y="2560211"/>
            <a:ext cx="388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Context Fading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Haney et al., 2021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594E0A-68E5-744A-929E-5716ABC56DD5}"/>
              </a:ext>
            </a:extLst>
          </p:cNvPr>
          <p:cNvSpPr txBox="1"/>
          <p:nvPr/>
        </p:nvSpPr>
        <p:spPr>
          <a:xfrm>
            <a:off x="5553520" y="2556066"/>
            <a:ext cx="38836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Program Correlated Stimuli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2015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Mace et al., 2010</a:t>
            </a: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47AEBA-6168-E74E-B770-8741BFD0A125}"/>
              </a:ext>
            </a:extLst>
          </p:cNvPr>
          <p:cNvSpPr txBox="1"/>
          <p:nvPr/>
        </p:nvSpPr>
        <p:spPr>
          <a:xfrm>
            <a:off x="8513049" y="2556066"/>
            <a:ext cx="3883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Incorporate alternative reinforcement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Kimball et al., 2020</a:t>
            </a:r>
          </a:p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54BD55-B673-734E-A0F9-30739F433085}"/>
              </a:ext>
            </a:extLst>
          </p:cNvPr>
          <p:cNvCxnSpPr>
            <a:cxnSpLocks/>
          </p:cNvCxnSpPr>
          <p:nvPr/>
        </p:nvCxnSpPr>
        <p:spPr>
          <a:xfrm>
            <a:off x="6263762" y="1851528"/>
            <a:ext cx="0" cy="314355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AC49189-034F-F44C-ACB0-E884A0CB86DF}"/>
              </a:ext>
            </a:extLst>
          </p:cNvPr>
          <p:cNvSpPr txBox="1"/>
          <p:nvPr/>
        </p:nvSpPr>
        <p:spPr>
          <a:xfrm>
            <a:off x="4376520" y="5041773"/>
            <a:ext cx="3883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Combine correlated stimuli and multiple contexts</a:t>
            </a:r>
          </a:p>
          <a:p>
            <a:pPr lvl="1" algn="ctr"/>
            <a:r>
              <a:rPr lang="en-US" dirty="0" err="1">
                <a:solidFill>
                  <a:prstClr val="black"/>
                </a:solidFill>
              </a:rPr>
              <a:t>Podlesnik</a:t>
            </a:r>
            <a:r>
              <a:rPr lang="en-US" dirty="0">
                <a:solidFill>
                  <a:prstClr val="black"/>
                </a:solidFill>
              </a:rPr>
              <a:t> et al.,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216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Renewal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F62C30-23E1-6A46-8782-914A0A12E35F}"/>
              </a:ext>
            </a:extLst>
          </p:cNvPr>
          <p:cNvCxnSpPr/>
          <p:nvPr/>
        </p:nvCxnSpPr>
        <p:spPr>
          <a:xfrm>
            <a:off x="1773396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D1386C-2977-BE46-937E-4E7ECC157F1F}"/>
              </a:ext>
            </a:extLst>
          </p:cNvPr>
          <p:cNvSpPr txBox="1"/>
          <p:nvPr/>
        </p:nvSpPr>
        <p:spPr>
          <a:xfrm>
            <a:off x="-330207" y="2560211"/>
            <a:ext cx="388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Multiple Context Training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Kelley et al., 2018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476BCC-B718-CB49-B6B7-230B1BB5E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263" y="1898491"/>
            <a:ext cx="4984556" cy="49595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239223-66A8-8943-9FD4-727B7CF39C99}"/>
              </a:ext>
            </a:extLst>
          </p:cNvPr>
          <p:cNvSpPr txBox="1"/>
          <p:nvPr/>
        </p:nvSpPr>
        <p:spPr>
          <a:xfrm>
            <a:off x="404172" y="3602636"/>
            <a:ext cx="1879600" cy="1358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A4CCE5-377D-FE44-A8B3-7F7E7F349624}"/>
              </a:ext>
            </a:extLst>
          </p:cNvPr>
          <p:cNvSpPr txBox="1"/>
          <p:nvPr/>
        </p:nvSpPr>
        <p:spPr>
          <a:xfrm>
            <a:off x="2408240" y="3614672"/>
            <a:ext cx="1879600" cy="1358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741972-F497-494F-A010-B423F69B3F0F}"/>
              </a:ext>
            </a:extLst>
          </p:cNvPr>
          <p:cNvSpPr txBox="1"/>
          <p:nvPr/>
        </p:nvSpPr>
        <p:spPr>
          <a:xfrm>
            <a:off x="4384162" y="3614672"/>
            <a:ext cx="1879600" cy="1358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9CAB08-5546-F447-B863-CD731EA42BBB}"/>
              </a:ext>
            </a:extLst>
          </p:cNvPr>
          <p:cNvSpPr txBox="1"/>
          <p:nvPr/>
        </p:nvSpPr>
        <p:spPr>
          <a:xfrm>
            <a:off x="1458895" y="5051609"/>
            <a:ext cx="1879600" cy="1358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4BDC1B-9CB3-A146-8911-9750A27A5BAF}"/>
              </a:ext>
            </a:extLst>
          </p:cNvPr>
          <p:cNvSpPr txBox="1"/>
          <p:nvPr/>
        </p:nvSpPr>
        <p:spPr>
          <a:xfrm>
            <a:off x="3457911" y="5074847"/>
            <a:ext cx="1879600" cy="1358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F5030-99CA-B54A-8958-AE2C4550341E}"/>
              </a:ext>
            </a:extLst>
          </p:cNvPr>
          <p:cNvSpPr txBox="1"/>
          <p:nvPr/>
        </p:nvSpPr>
        <p:spPr>
          <a:xfrm>
            <a:off x="4405326" y="5406579"/>
            <a:ext cx="72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×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21EC70-D7E5-E741-A68A-B60F3F4D9E6A}"/>
              </a:ext>
            </a:extLst>
          </p:cNvPr>
          <p:cNvSpPr txBox="1"/>
          <p:nvPr/>
        </p:nvSpPr>
        <p:spPr>
          <a:xfrm>
            <a:off x="3007812" y="3974654"/>
            <a:ext cx="72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0C0636-29C6-1248-8244-11E2ADF1C177}"/>
              </a:ext>
            </a:extLst>
          </p:cNvPr>
          <p:cNvSpPr txBox="1"/>
          <p:nvPr/>
        </p:nvSpPr>
        <p:spPr>
          <a:xfrm>
            <a:off x="992541" y="3958919"/>
            <a:ext cx="72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×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0FCA6D-1EA2-E146-AA3A-15F1042958C4}"/>
              </a:ext>
            </a:extLst>
          </p:cNvPr>
          <p:cNvSpPr txBox="1"/>
          <p:nvPr/>
        </p:nvSpPr>
        <p:spPr>
          <a:xfrm>
            <a:off x="4986458" y="3970955"/>
            <a:ext cx="72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×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21DE9E-AC02-9146-8DAE-D9334D96DC10}"/>
              </a:ext>
            </a:extLst>
          </p:cNvPr>
          <p:cNvSpPr txBox="1"/>
          <p:nvPr/>
        </p:nvSpPr>
        <p:spPr>
          <a:xfrm>
            <a:off x="2042909" y="5451507"/>
            <a:ext cx="72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∝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138A32-F83C-284F-98DE-8073FAC7AB33}"/>
              </a:ext>
            </a:extLst>
          </p:cNvPr>
          <p:cNvSpPr txBox="1"/>
          <p:nvPr/>
        </p:nvSpPr>
        <p:spPr>
          <a:xfrm>
            <a:off x="3617421" y="5404250"/>
            <a:ext cx="72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82E671-25A7-6E46-B264-4332C38D4EE8}"/>
              </a:ext>
            </a:extLst>
          </p:cNvPr>
          <p:cNvSpPr txBox="1"/>
          <p:nvPr/>
        </p:nvSpPr>
        <p:spPr>
          <a:xfrm>
            <a:off x="4668359" y="5461910"/>
            <a:ext cx="604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∅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B9C37-A65F-4144-B8CF-D3CD948511B9}"/>
              </a:ext>
            </a:extLst>
          </p:cNvPr>
          <p:cNvSpPr txBox="1"/>
          <p:nvPr/>
        </p:nvSpPr>
        <p:spPr>
          <a:xfrm>
            <a:off x="4095669" y="5400354"/>
            <a:ext cx="309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∗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62FF8-23FC-E342-8C57-C4A009E1893F}"/>
              </a:ext>
            </a:extLst>
          </p:cNvPr>
          <p:cNvSpPr txBox="1"/>
          <p:nvPr/>
        </p:nvSpPr>
        <p:spPr>
          <a:xfrm>
            <a:off x="1264317" y="3244334"/>
            <a:ext cx="42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254FE7-AC4A-BB45-96BC-0004072F697A}"/>
              </a:ext>
            </a:extLst>
          </p:cNvPr>
          <p:cNvSpPr txBox="1"/>
          <p:nvPr/>
        </p:nvSpPr>
        <p:spPr>
          <a:xfrm>
            <a:off x="3369190" y="3198170"/>
            <a:ext cx="42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957FF3-C4D7-974F-A988-996923E8C3F0}"/>
              </a:ext>
            </a:extLst>
          </p:cNvPr>
          <p:cNvSpPr txBox="1"/>
          <p:nvPr/>
        </p:nvSpPr>
        <p:spPr>
          <a:xfrm>
            <a:off x="5281074" y="3194481"/>
            <a:ext cx="42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557915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t and play therapy room #PsychologicalRoom | Play therapy room, Child  therapy room, Play therapy">
            <a:extLst>
              <a:ext uri="{FF2B5EF4-FFF2-40B4-BE49-F238E27FC236}">
                <a16:creationId xmlns:a16="http://schemas.microsoft.com/office/drawing/2014/main" id="{D73D6DC0-FD50-7804-ABE0-0D986607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10" y="120953"/>
            <a:ext cx="3106052" cy="232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omen's 1-Pocket Tuck-In Top - Hunter Green - WOMEN'S TOPS - 3 - Jaanuu">
            <a:extLst>
              <a:ext uri="{FF2B5EF4-FFF2-40B4-BE49-F238E27FC236}">
                <a16:creationId xmlns:a16="http://schemas.microsoft.com/office/drawing/2014/main" id="{75A3D33B-1DA2-D800-FBF4-36D52466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5" y="1675803"/>
            <a:ext cx="1535770" cy="199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ow to Set Up Your Classroom Without Breaking the Bank | Teach For America">
            <a:extLst>
              <a:ext uri="{FF2B5EF4-FFF2-40B4-BE49-F238E27FC236}">
                <a16:creationId xmlns:a16="http://schemas.microsoft.com/office/drawing/2014/main" id="{84DDFCA2-C994-0D39-2B9F-F3D0AEDC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117" y="115711"/>
            <a:ext cx="3753228" cy="21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 of 7">
            <a:extLst>
              <a:ext uri="{FF2B5EF4-FFF2-40B4-BE49-F238E27FC236}">
                <a16:creationId xmlns:a16="http://schemas.microsoft.com/office/drawing/2014/main" id="{C0B3BE21-9117-D9DD-5E14-17B41C71D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85723"/>
            <a:ext cx="1909715" cy="190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t and play therapy room #PsychologicalRoom | Play therapy room, Child  therapy room, Play therapy">
            <a:extLst>
              <a:ext uri="{FF2B5EF4-FFF2-40B4-BE49-F238E27FC236}">
                <a16:creationId xmlns:a16="http://schemas.microsoft.com/office/drawing/2014/main" id="{2D9F98E0-1CD1-530D-3E13-9EC3A8C86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71" y="4003423"/>
            <a:ext cx="3106052" cy="232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1 of 7">
            <a:extLst>
              <a:ext uri="{FF2B5EF4-FFF2-40B4-BE49-F238E27FC236}">
                <a16:creationId xmlns:a16="http://schemas.microsoft.com/office/drawing/2014/main" id="{DFA45C78-BAAE-8324-21B4-994C60EF6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0" y="4948285"/>
            <a:ext cx="1909715" cy="190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1 of 6">
            <a:extLst>
              <a:ext uri="{FF2B5EF4-FFF2-40B4-BE49-F238E27FC236}">
                <a16:creationId xmlns:a16="http://schemas.microsoft.com/office/drawing/2014/main" id="{27FEE8FD-F0FA-1E88-AC68-3786DC6B8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049" y="4948285"/>
            <a:ext cx="1909715" cy="190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Women's 1-Pocket Tuck-In Top - Hunter Green - WOMEN'S TOPS - 8 - Jaanuu">
            <a:extLst>
              <a:ext uri="{FF2B5EF4-FFF2-40B4-BE49-F238E27FC236}">
                <a16:creationId xmlns:a16="http://schemas.microsoft.com/office/drawing/2014/main" id="{CBC99778-263F-8758-5492-4575D445F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250" y="3567393"/>
            <a:ext cx="1586171" cy="20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3F3E9F-DC0C-D9EF-911B-8C381917B538}"/>
              </a:ext>
            </a:extLst>
          </p:cNvPr>
          <p:cNvSpPr txBox="1"/>
          <p:nvPr/>
        </p:nvSpPr>
        <p:spPr>
          <a:xfrm>
            <a:off x="1754565" y="2535753"/>
            <a:ext cx="259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Context A, Therapist 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422F48-007E-1415-BBD4-3BBF0F7FB994}"/>
              </a:ext>
            </a:extLst>
          </p:cNvPr>
          <p:cNvSpPr txBox="1"/>
          <p:nvPr/>
        </p:nvSpPr>
        <p:spPr>
          <a:xfrm>
            <a:off x="8549680" y="2351087"/>
            <a:ext cx="259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Context B, Therapist 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5CDC60-FF1D-6027-54E6-E08EC31E5B75}"/>
              </a:ext>
            </a:extLst>
          </p:cNvPr>
          <p:cNvSpPr txBox="1"/>
          <p:nvPr/>
        </p:nvSpPr>
        <p:spPr>
          <a:xfrm>
            <a:off x="4528751" y="3567393"/>
            <a:ext cx="3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Context A, Therapist A, B, C, D</a:t>
            </a:r>
          </a:p>
        </p:txBody>
      </p:sp>
      <p:pic>
        <p:nvPicPr>
          <p:cNvPr id="11" name="Picture 2" descr="Women's 1-Pocket Tuck-In Top - Hunter Green - WOMEN'S TOPS - 3 - Jaanuu">
            <a:extLst>
              <a:ext uri="{FF2B5EF4-FFF2-40B4-BE49-F238E27FC236}">
                <a16:creationId xmlns:a16="http://schemas.microsoft.com/office/drawing/2014/main" id="{23A5C17E-70FE-0BED-6216-C35CAE028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01" y="3680364"/>
            <a:ext cx="1535770" cy="199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3725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Renewal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C2305C-5700-B04F-A953-1700F7BFDD66}"/>
              </a:ext>
            </a:extLst>
          </p:cNvPr>
          <p:cNvCxnSpPr/>
          <p:nvPr/>
        </p:nvCxnSpPr>
        <p:spPr>
          <a:xfrm>
            <a:off x="4696646" y="1837880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0A1F03E-5F2B-4040-883F-592BA9282AAB}"/>
              </a:ext>
            </a:extLst>
          </p:cNvPr>
          <p:cNvSpPr txBox="1"/>
          <p:nvPr/>
        </p:nvSpPr>
        <p:spPr>
          <a:xfrm>
            <a:off x="2593991" y="2560211"/>
            <a:ext cx="388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Context Fading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Haney et al., 2021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1ECDA-1A22-7940-A50A-49C572426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83" y="2031225"/>
            <a:ext cx="2908300" cy="300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8CA3D-F35D-9147-BA46-FA58EAEAE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645" y="3852557"/>
            <a:ext cx="4037731" cy="26034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A9ABA-6542-C54E-97DA-9E3B6B8BC7C1}"/>
              </a:ext>
            </a:extLst>
          </p:cNvPr>
          <p:cNvSpPr txBox="1"/>
          <p:nvPr/>
        </p:nvSpPr>
        <p:spPr>
          <a:xfrm>
            <a:off x="2010866" y="5154297"/>
            <a:ext cx="187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Julian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EC9CC1-607B-C847-9AA9-3A5BF5930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582" y="2316420"/>
            <a:ext cx="3680694" cy="3499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11580B-9821-0E4A-BD2A-9F30876BDC11}"/>
              </a:ext>
            </a:extLst>
          </p:cNvPr>
          <p:cNvSpPr txBox="1"/>
          <p:nvPr/>
        </p:nvSpPr>
        <p:spPr>
          <a:xfrm>
            <a:off x="9068856" y="5894548"/>
            <a:ext cx="187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Jade</a:t>
            </a:r>
          </a:p>
        </p:txBody>
      </p:sp>
    </p:spTree>
    <p:extLst>
      <p:ext uri="{BB962C8B-B14F-4D97-AF65-F5344CB8AC3E}">
        <p14:creationId xmlns:p14="http://schemas.microsoft.com/office/powerpoint/2010/main" val="23818830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A66C6C-C261-5430-A5BE-E30FCFC97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71" y="721996"/>
            <a:ext cx="5231257" cy="5414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BEBFC2-140B-5CEA-0792-76F0BE73A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148" y="721996"/>
            <a:ext cx="8396574" cy="5414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70AC06-015A-6B52-81C4-BFD897C906B0}"/>
              </a:ext>
            </a:extLst>
          </p:cNvPr>
          <p:cNvSpPr txBox="1"/>
          <p:nvPr/>
        </p:nvSpPr>
        <p:spPr>
          <a:xfrm>
            <a:off x="8328097" y="6402151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Haney, Piazza, Peterson, &amp; Greer, 2021</a:t>
            </a:r>
          </a:p>
        </p:txBody>
      </p:sp>
    </p:spTree>
    <p:extLst>
      <p:ext uri="{BB962C8B-B14F-4D97-AF65-F5344CB8AC3E}">
        <p14:creationId xmlns:p14="http://schemas.microsoft.com/office/powerpoint/2010/main" val="108656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Renewal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B7B196-CDFF-CD45-8AA0-B2614E60AAF8}"/>
              </a:ext>
            </a:extLst>
          </p:cNvPr>
          <p:cNvCxnSpPr/>
          <p:nvPr/>
        </p:nvCxnSpPr>
        <p:spPr>
          <a:xfrm>
            <a:off x="7690112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E594E0A-68E5-744A-929E-5716ABC56DD5}"/>
              </a:ext>
            </a:extLst>
          </p:cNvPr>
          <p:cNvSpPr txBox="1"/>
          <p:nvPr/>
        </p:nvSpPr>
        <p:spPr>
          <a:xfrm>
            <a:off x="5553520" y="2556066"/>
            <a:ext cx="38836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Program Correlated Stimuli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Fisher et al., 2015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Mace et al., 2010</a:t>
            </a:r>
          </a:p>
          <a:p>
            <a:endParaRPr lang="en-US" dirty="0"/>
          </a:p>
        </p:txBody>
      </p:sp>
      <p:pic>
        <p:nvPicPr>
          <p:cNvPr id="2050" name="Picture 2" descr="Short Sleeve Tees">
            <a:extLst>
              <a:ext uri="{FF2B5EF4-FFF2-40B4-BE49-F238E27FC236}">
                <a16:creationId xmlns:a16="http://schemas.microsoft.com/office/drawing/2014/main" id="{1DE1340A-0DBD-AA47-85AA-018DBF200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54" y="1951109"/>
            <a:ext cx="3173729" cy="453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rnflower Blue">
            <a:extLst>
              <a:ext uri="{FF2B5EF4-FFF2-40B4-BE49-F238E27FC236}">
                <a16:creationId xmlns:a16="http://schemas.microsoft.com/office/drawing/2014/main" id="{920B50FC-16FC-4949-B6F0-411A478A8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22" y="3712160"/>
            <a:ext cx="1918840" cy="164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emstitch Placemats, Set of 4 0">
            <a:extLst>
              <a:ext uri="{FF2B5EF4-FFF2-40B4-BE49-F238E27FC236}">
                <a16:creationId xmlns:a16="http://schemas.microsoft.com/office/drawing/2014/main" id="{CF47746A-CE81-AB4D-93F4-FEC5CC34E5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Disposable colored paper placemats 30x40cm solid colors">
            <a:extLst>
              <a:ext uri="{FF2B5EF4-FFF2-40B4-BE49-F238E27FC236}">
                <a16:creationId xmlns:a16="http://schemas.microsoft.com/office/drawing/2014/main" id="{24E179CC-6B46-DC45-B6D4-CED536C76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971" y="4252712"/>
            <a:ext cx="2402220" cy="240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mazon.com: Educational Insights The Original Fluorescent Light Filters:  Tranquil Blue 4-Pack, Fluorescent Light Covers, Easy Install for  Classrooms, Office, Hospitals &amp; Home, Teacher Classroom Decor : Tools &amp;  Home Improvement">
            <a:extLst>
              <a:ext uri="{FF2B5EF4-FFF2-40B4-BE49-F238E27FC236}">
                <a16:creationId xmlns:a16="http://schemas.microsoft.com/office/drawing/2014/main" id="{6B855093-28F2-D548-9315-ADC90455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427" y="2825461"/>
            <a:ext cx="2896718" cy="196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1754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3B467F-6C89-B63C-2E47-1424B518672E}"/>
              </a:ext>
            </a:extLst>
          </p:cNvPr>
          <p:cNvSpPr txBox="1"/>
          <p:nvPr/>
        </p:nvSpPr>
        <p:spPr>
          <a:xfrm>
            <a:off x="-525718" y="3252998"/>
            <a:ext cx="3883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u="sng" dirty="0">
                <a:solidFill>
                  <a:prstClr val="black"/>
                </a:solidFill>
              </a:rPr>
              <a:t>Extinction Cues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5FF582-FCF3-09F2-F3BD-6C695F8FA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271" y="0"/>
            <a:ext cx="6909457" cy="6682172"/>
          </a:xfrm>
          <a:prstGeom prst="rect">
            <a:avLst/>
          </a:prstGeom>
        </p:spPr>
      </p:pic>
      <p:pic>
        <p:nvPicPr>
          <p:cNvPr id="4" name="Picture 2" descr="Short Sleeve Tees">
            <a:extLst>
              <a:ext uri="{FF2B5EF4-FFF2-40B4-BE49-F238E27FC236}">
                <a16:creationId xmlns:a16="http://schemas.microsoft.com/office/drawing/2014/main" id="{F95FAEAF-A3B5-8E0E-7558-DFF1455D8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920" y="1041628"/>
            <a:ext cx="657870" cy="9398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hort Sleeve Tees">
            <a:extLst>
              <a:ext uri="{FF2B5EF4-FFF2-40B4-BE49-F238E27FC236}">
                <a16:creationId xmlns:a16="http://schemas.microsoft.com/office/drawing/2014/main" id="{EEA9C38E-A1C0-F35A-30CD-69505EB6A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32" y="1041629"/>
            <a:ext cx="657870" cy="9398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10B1E5-2A94-F835-41CF-87985F16F601}"/>
              </a:ext>
            </a:extLst>
          </p:cNvPr>
          <p:cNvSpPr txBox="1"/>
          <p:nvPr/>
        </p:nvSpPr>
        <p:spPr>
          <a:xfrm>
            <a:off x="7563099" y="6488668"/>
            <a:ext cx="602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Fisher, Greer, Fuhrman, Saini, &amp; Simmons, 2018</a:t>
            </a:r>
          </a:p>
        </p:txBody>
      </p:sp>
    </p:spTree>
    <p:extLst>
      <p:ext uri="{BB962C8B-B14F-4D97-AF65-F5344CB8AC3E}">
        <p14:creationId xmlns:p14="http://schemas.microsoft.com/office/powerpoint/2010/main" val="7560606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Renewal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11E6F0-4A17-8F42-82B7-EAD53D9CBBEA}"/>
              </a:ext>
            </a:extLst>
          </p:cNvPr>
          <p:cNvCxnSpPr/>
          <p:nvPr/>
        </p:nvCxnSpPr>
        <p:spPr>
          <a:xfrm>
            <a:off x="10942790" y="1816875"/>
            <a:ext cx="0" cy="7045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47AEBA-6168-E74E-B770-8741BFD0A125}"/>
              </a:ext>
            </a:extLst>
          </p:cNvPr>
          <p:cNvSpPr txBox="1"/>
          <p:nvPr/>
        </p:nvSpPr>
        <p:spPr>
          <a:xfrm>
            <a:off x="8513049" y="2556066"/>
            <a:ext cx="3883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Incorporate alternative reinforcement</a:t>
            </a:r>
          </a:p>
          <a:p>
            <a:pPr lvl="1" algn="ctr"/>
            <a:r>
              <a:rPr lang="en-US" dirty="0">
                <a:solidFill>
                  <a:prstClr val="black"/>
                </a:solidFill>
              </a:rPr>
              <a:t>Kimball et al., 2020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FFC8F-EB4F-6047-95F8-2A223CCF2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2556065"/>
            <a:ext cx="7652986" cy="2997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4E08C-588B-1C46-B4DD-1BD761DE0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50" y="3033011"/>
            <a:ext cx="419100" cy="181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A486D2-4524-A842-AF2A-48FD8265F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073" y="5680598"/>
            <a:ext cx="6235700" cy="381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6E336-4B36-A54C-919F-628A300E0944}"/>
              </a:ext>
            </a:extLst>
          </p:cNvPr>
          <p:cNvSpPr txBox="1"/>
          <p:nvPr/>
        </p:nvSpPr>
        <p:spPr>
          <a:xfrm>
            <a:off x="3366498" y="6088156"/>
            <a:ext cx="476885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DRA + Ext vs. Ext Alone</a:t>
            </a:r>
          </a:p>
        </p:txBody>
      </p:sp>
    </p:spTree>
    <p:extLst>
      <p:ext uri="{BB962C8B-B14F-4D97-AF65-F5344CB8AC3E}">
        <p14:creationId xmlns:p14="http://schemas.microsoft.com/office/powerpoint/2010/main" val="17678884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0" descr="Amazon.com: Educational Insights The Original Fluorescent Light Filters:  Tranquil Blue 4-Pack, Fluorescent Light Covers, Easy Install for  Classrooms, Office, Hospitals &amp; Home, Teacher Classroom Decor : Tools &amp;  Home Improvement">
            <a:extLst>
              <a:ext uri="{FF2B5EF4-FFF2-40B4-BE49-F238E27FC236}">
                <a16:creationId xmlns:a16="http://schemas.microsoft.com/office/drawing/2014/main" id="{0B4FD389-F9E2-9A42-9C08-06B7DA5A9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2" y="2642894"/>
            <a:ext cx="3537390" cy="23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55086-D143-024F-BEE8-1A7A410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464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+mn-lt"/>
              </a:rPr>
              <a:t>Mitigating Renewal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3327E-6C3A-B14C-82FB-265B2BA2C881}"/>
              </a:ext>
            </a:extLst>
          </p:cNvPr>
          <p:cNvCxnSpPr>
            <a:cxnSpLocks/>
          </p:cNvCxnSpPr>
          <p:nvPr/>
        </p:nvCxnSpPr>
        <p:spPr>
          <a:xfrm>
            <a:off x="739887" y="1816875"/>
            <a:ext cx="110477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54BD55-B673-734E-A0F9-30739F433085}"/>
              </a:ext>
            </a:extLst>
          </p:cNvPr>
          <p:cNvCxnSpPr>
            <a:cxnSpLocks/>
          </p:cNvCxnSpPr>
          <p:nvPr/>
        </p:nvCxnSpPr>
        <p:spPr>
          <a:xfrm>
            <a:off x="6263762" y="1851528"/>
            <a:ext cx="0" cy="314355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AC49189-034F-F44C-ACB0-E884A0CB86DF}"/>
              </a:ext>
            </a:extLst>
          </p:cNvPr>
          <p:cNvSpPr txBox="1"/>
          <p:nvPr/>
        </p:nvSpPr>
        <p:spPr>
          <a:xfrm>
            <a:off x="4376520" y="5041773"/>
            <a:ext cx="3883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prstClr val="black"/>
                </a:solidFill>
              </a:rPr>
              <a:t>Combine correlated stimuli and multiple contexts</a:t>
            </a:r>
          </a:p>
          <a:p>
            <a:pPr lvl="1" algn="ctr"/>
            <a:r>
              <a:rPr lang="en-US" dirty="0" err="1">
                <a:solidFill>
                  <a:prstClr val="black"/>
                </a:solidFill>
              </a:rPr>
              <a:t>Podlesnik</a:t>
            </a:r>
            <a:r>
              <a:rPr lang="en-US" dirty="0">
                <a:solidFill>
                  <a:prstClr val="black"/>
                </a:solidFill>
              </a:rPr>
              <a:t> et al., 2017</a:t>
            </a:r>
          </a:p>
          <a:p>
            <a:endParaRPr lang="en-US" dirty="0"/>
          </a:p>
        </p:txBody>
      </p:sp>
      <p:pic>
        <p:nvPicPr>
          <p:cNvPr id="14" name="Picture 2" descr="Short Sleeve Tees">
            <a:extLst>
              <a:ext uri="{FF2B5EF4-FFF2-40B4-BE49-F238E27FC236}">
                <a16:creationId xmlns:a16="http://schemas.microsoft.com/office/drawing/2014/main" id="{1067F964-B289-184C-B940-9AEE8E002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54" y="1951109"/>
            <a:ext cx="3173729" cy="453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7545E8-16CB-A64E-B40F-978B423381B2}"/>
              </a:ext>
            </a:extLst>
          </p:cNvPr>
          <p:cNvSpPr txBox="1"/>
          <p:nvPr/>
        </p:nvSpPr>
        <p:spPr>
          <a:xfrm>
            <a:off x="2713040" y="4361675"/>
            <a:ext cx="1879600" cy="1358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DDCBB-01F5-934E-B562-6D7D56F1CF6F}"/>
              </a:ext>
            </a:extLst>
          </p:cNvPr>
          <p:cNvSpPr txBox="1"/>
          <p:nvPr/>
        </p:nvSpPr>
        <p:spPr>
          <a:xfrm>
            <a:off x="3312612" y="4721657"/>
            <a:ext cx="72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3588E1-96C9-874B-838B-8B0EAAEE7BFB}"/>
              </a:ext>
            </a:extLst>
          </p:cNvPr>
          <p:cNvSpPr txBox="1"/>
          <p:nvPr/>
        </p:nvSpPr>
        <p:spPr>
          <a:xfrm>
            <a:off x="10053260" y="4479915"/>
            <a:ext cx="1879600" cy="1358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4BEBCA-32FC-F140-AAD5-940181147DA2}"/>
              </a:ext>
            </a:extLst>
          </p:cNvPr>
          <p:cNvSpPr txBox="1"/>
          <p:nvPr/>
        </p:nvSpPr>
        <p:spPr>
          <a:xfrm>
            <a:off x="10212770" y="4809318"/>
            <a:ext cx="72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EF2451-6CB9-204F-8521-B2C55BC39FC2}"/>
              </a:ext>
            </a:extLst>
          </p:cNvPr>
          <p:cNvSpPr txBox="1"/>
          <p:nvPr/>
        </p:nvSpPr>
        <p:spPr>
          <a:xfrm>
            <a:off x="11263708" y="4866978"/>
            <a:ext cx="604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D8EBC2-AA95-2E45-B7D4-56EA69AB817C}"/>
              </a:ext>
            </a:extLst>
          </p:cNvPr>
          <p:cNvSpPr txBox="1"/>
          <p:nvPr/>
        </p:nvSpPr>
        <p:spPr>
          <a:xfrm>
            <a:off x="10691018" y="4805422"/>
            <a:ext cx="604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∗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370D0F-3D85-C046-9ECD-CE26B35A44F2}"/>
              </a:ext>
            </a:extLst>
          </p:cNvPr>
          <p:cNvSpPr txBox="1"/>
          <p:nvPr/>
        </p:nvSpPr>
        <p:spPr>
          <a:xfrm>
            <a:off x="11009471" y="4809318"/>
            <a:ext cx="72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17132688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ECC3-18BF-2720-4702-C5221904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Mitigating Other Forms of Relapse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CE49E-E3E9-9F04-C301-EA830BE0E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Progressive ratio schedules paired with discriminative stimuli appeared to mitigate reinstatement </a:t>
            </a:r>
            <a:r>
              <a:rPr lang="en-US" sz="2000" dirty="0"/>
              <a:t>(</a:t>
            </a:r>
            <a:r>
              <a:rPr lang="en-US" sz="2000" dirty="0" err="1"/>
              <a:t>Kranak</a:t>
            </a:r>
            <a:r>
              <a:rPr lang="en-US" sz="2000" dirty="0"/>
              <a:t>, </a:t>
            </a:r>
            <a:r>
              <a:rPr lang="en-US" sz="2000" dirty="0" err="1"/>
              <a:t>Rooker</a:t>
            </a:r>
            <a:r>
              <a:rPr lang="en-US" sz="2000" dirty="0"/>
              <a:t>, </a:t>
            </a:r>
            <a:r>
              <a:rPr lang="en-US" sz="2000" dirty="0" err="1"/>
              <a:t>Aravelo</a:t>
            </a:r>
            <a:r>
              <a:rPr lang="en-US" sz="2000" dirty="0"/>
              <a:t>, &amp; Robinson, 2022)</a:t>
            </a:r>
          </a:p>
          <a:p>
            <a:r>
              <a:rPr lang="en-US" dirty="0"/>
              <a:t>Incorporating punishment into phase 2 appeared to mitigate resurgence in non-human animals </a:t>
            </a:r>
            <a:r>
              <a:rPr lang="en-US" sz="2000" dirty="0"/>
              <a:t>(</a:t>
            </a:r>
            <a:r>
              <a:rPr lang="en-US" sz="2000" dirty="0" err="1"/>
              <a:t>Kestner</a:t>
            </a:r>
            <a:r>
              <a:rPr lang="en-US" sz="2000" dirty="0"/>
              <a:t>, Redner, Watkins, &amp; Poling,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20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4070</TotalTime>
  <Words>2343</Words>
  <Application>Microsoft Macintosh PowerPoint</Application>
  <PresentationFormat>Widescreen</PresentationFormat>
  <Paragraphs>681</Paragraphs>
  <Slides>104</Slides>
  <Notes>58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3" baseType="lpstr">
      <vt:lpstr>Arial</vt:lpstr>
      <vt:lpstr>Baskerville</vt:lpstr>
      <vt:lpstr>Calibri</vt:lpstr>
      <vt:lpstr>Calibri Light</vt:lpstr>
      <vt:lpstr>Gill Sans MT</vt:lpstr>
      <vt:lpstr>Segoe UI Emoji</vt:lpstr>
      <vt:lpstr>Times New Roman</vt:lpstr>
      <vt:lpstr>Wingdings</vt:lpstr>
      <vt:lpstr>Office Theme</vt:lpstr>
      <vt:lpstr> Why does this keep happening?   </vt:lpstr>
      <vt:lpstr>PowerPoint Presentation</vt:lpstr>
      <vt:lpstr>Malik</vt:lpstr>
      <vt:lpstr>Malik</vt:lpstr>
      <vt:lpstr>Treatment Relapse</vt:lpstr>
      <vt:lpstr>PowerPoint Presentation</vt:lpstr>
      <vt:lpstr>Treatment Relapse</vt:lpstr>
      <vt:lpstr>PowerPoint Presentation</vt:lpstr>
      <vt:lpstr>Treatment Relapse</vt:lpstr>
      <vt:lpstr>Treatment Relapse</vt:lpstr>
      <vt:lpstr>PowerPoint Presentation</vt:lpstr>
      <vt:lpstr>Name some examples of problem behavior you’ve encountered……Give me your hardest!  </vt:lpstr>
      <vt:lpstr>Successful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some examples of treatment you’ve implemented……Give me your best!  </vt:lpstr>
      <vt:lpstr>PowerPoint Presentation</vt:lpstr>
      <vt:lpstr>Malik</vt:lpstr>
      <vt:lpstr>Treatment Relapse</vt:lpstr>
      <vt:lpstr>PowerPoint Presentation</vt:lpstr>
      <vt:lpstr>PowerPoint Presentation</vt:lpstr>
      <vt:lpstr>Treatment Relapse</vt:lpstr>
      <vt:lpstr>Resurgence Example</vt:lpstr>
      <vt:lpstr>Treatment Relapse</vt:lpstr>
      <vt:lpstr>Renewal Example</vt:lpstr>
      <vt:lpstr>Treatment Relapse</vt:lpstr>
      <vt:lpstr>Reinstatement Example</vt:lpstr>
      <vt:lpstr>Treatment Relapse</vt:lpstr>
      <vt:lpstr>Recovery Example</vt:lpstr>
      <vt:lpstr>Treatment Relapse</vt:lpstr>
      <vt:lpstr>PowerPoint Presentation</vt:lpstr>
      <vt:lpstr>Resurgence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prevalent is resurgence in clinical cases?</vt:lpstr>
      <vt:lpstr>PowerPoint Presentation</vt:lpstr>
      <vt:lpstr>PowerPoint Presentation</vt:lpstr>
      <vt:lpstr>Generality of Prevalence of Resurgence</vt:lpstr>
      <vt:lpstr>Renewal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prevalent is renewal in clinical cases?</vt:lpstr>
      <vt:lpstr>PowerPoint Presentation</vt:lpstr>
      <vt:lpstr>PowerPoint Presentation</vt:lpstr>
      <vt:lpstr>Generality of Prevalence of Renewal</vt:lpstr>
      <vt:lpstr>PowerPoint Presentation</vt:lpstr>
      <vt:lpstr>Malik</vt:lpstr>
      <vt:lpstr>Mitigating Resurgence</vt:lpstr>
      <vt:lpstr>Mitigating Renewal</vt:lpstr>
      <vt:lpstr>PowerPoint Presentation</vt:lpstr>
      <vt:lpstr>Caregiver Take Home Points</vt:lpstr>
      <vt:lpstr>Clinician Take Home Points</vt:lpstr>
      <vt:lpstr>PowerPoint Presentation</vt:lpstr>
      <vt:lpstr>PowerPoint Presentation</vt:lpstr>
      <vt:lpstr>Dr. Kayla Randall krandall@georgiasouthern.edu</vt:lpstr>
      <vt:lpstr>PowerPoint Presentation</vt:lpstr>
      <vt:lpstr>Mitigating Resurgence</vt:lpstr>
      <vt:lpstr>PowerPoint Presentation</vt:lpstr>
      <vt:lpstr>Mitigating Resurgence</vt:lpstr>
      <vt:lpstr>PowerPoint Presentation</vt:lpstr>
      <vt:lpstr>Mitigating Resurgence</vt:lpstr>
      <vt:lpstr>PowerPoint Presentation</vt:lpstr>
      <vt:lpstr>Mitigating Resurgence</vt:lpstr>
      <vt:lpstr>PowerPoint Presentation</vt:lpstr>
      <vt:lpstr>Mitigating Resurgence</vt:lpstr>
      <vt:lpstr>Mitigating Resurgence</vt:lpstr>
      <vt:lpstr>PowerPoint Presentation</vt:lpstr>
      <vt:lpstr>Mitigating Resurgence</vt:lpstr>
      <vt:lpstr>PowerPoint Presentation</vt:lpstr>
      <vt:lpstr>Mitigating Resurgence</vt:lpstr>
      <vt:lpstr>PowerPoint Presentation</vt:lpstr>
      <vt:lpstr>Mitigating Resurgence</vt:lpstr>
      <vt:lpstr>Progressive Interval Assessment to inform Baseline</vt:lpstr>
      <vt:lpstr>Mitigating Renewal</vt:lpstr>
      <vt:lpstr>Mitigating Renewal</vt:lpstr>
      <vt:lpstr>PowerPoint Presentation</vt:lpstr>
      <vt:lpstr>Mitigating Renewal</vt:lpstr>
      <vt:lpstr>PowerPoint Presentation</vt:lpstr>
      <vt:lpstr>Mitigating Renewal</vt:lpstr>
      <vt:lpstr>PowerPoint Presentation</vt:lpstr>
      <vt:lpstr>Mitigating Renewal</vt:lpstr>
      <vt:lpstr>Mitigating Renewal</vt:lpstr>
      <vt:lpstr>Mitigating Other Forms of Relapse</vt:lpstr>
      <vt:lpstr>Other Potential Considerations</vt:lpstr>
      <vt:lpstr>Positive Aspects of Relapse</vt:lpstr>
      <vt:lpstr>Questions/Stories to Share?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Kayla Randall</cp:lastModifiedBy>
  <cp:revision>454</cp:revision>
  <dcterms:created xsi:type="dcterms:W3CDTF">2022-04-28T17:41:36Z</dcterms:created>
  <dcterms:modified xsi:type="dcterms:W3CDTF">2024-02-22T19:27:45Z</dcterms:modified>
</cp:coreProperties>
</file>