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2" r:id="rId1"/>
  </p:sldMasterIdLst>
  <p:notesMasterIdLst>
    <p:notesMasterId r:id="rId42"/>
  </p:notesMasterIdLst>
  <p:sldIdLst>
    <p:sldId id="256" r:id="rId2"/>
    <p:sldId id="287" r:id="rId3"/>
    <p:sldId id="307" r:id="rId4"/>
    <p:sldId id="306" r:id="rId5"/>
    <p:sldId id="285" r:id="rId6"/>
    <p:sldId id="317" r:id="rId7"/>
    <p:sldId id="308" r:id="rId8"/>
    <p:sldId id="266" r:id="rId9"/>
    <p:sldId id="316" r:id="rId10"/>
    <p:sldId id="309" r:id="rId11"/>
    <p:sldId id="310" r:id="rId12"/>
    <p:sldId id="269" r:id="rId13"/>
    <p:sldId id="273" r:id="rId14"/>
    <p:sldId id="313" r:id="rId15"/>
    <p:sldId id="292" r:id="rId16"/>
    <p:sldId id="293" r:id="rId17"/>
    <p:sldId id="294" r:id="rId18"/>
    <p:sldId id="267" r:id="rId19"/>
    <p:sldId id="271" r:id="rId20"/>
    <p:sldId id="263" r:id="rId21"/>
    <p:sldId id="272" r:id="rId22"/>
    <p:sldId id="268" r:id="rId23"/>
    <p:sldId id="318" r:id="rId24"/>
    <p:sldId id="264" r:id="rId25"/>
    <p:sldId id="262" r:id="rId26"/>
    <p:sldId id="295" r:id="rId27"/>
    <p:sldId id="301" r:id="rId28"/>
    <p:sldId id="296" r:id="rId29"/>
    <p:sldId id="297" r:id="rId30"/>
    <p:sldId id="298" r:id="rId31"/>
    <p:sldId id="314" r:id="rId32"/>
    <p:sldId id="315" r:id="rId33"/>
    <p:sldId id="300" r:id="rId34"/>
    <p:sldId id="304" r:id="rId35"/>
    <p:sldId id="282" r:id="rId36"/>
    <p:sldId id="312" r:id="rId37"/>
    <p:sldId id="281" r:id="rId38"/>
    <p:sldId id="275" r:id="rId39"/>
    <p:sldId id="261" r:id="rId40"/>
    <p:sldId id="31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5"/>
    <p:restoredTop sz="79081"/>
  </p:normalViewPr>
  <p:slideViewPr>
    <p:cSldViewPr snapToGrid="0">
      <p:cViewPr varScale="1">
        <p:scale>
          <a:sx n="99" d="100"/>
          <a:sy n="99"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15167-2006-5248-BF93-07B2C21312D6}" type="datetimeFigureOut">
              <a:rPr lang="en-US" smtClean="0"/>
              <a:t>2/19/24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3AF8F-2197-F240-9BC0-923C6422EFA4}" type="slidenum">
              <a:rPr lang="en-US" smtClean="0"/>
              <a:t>‹#›</a:t>
            </a:fld>
            <a:endParaRPr lang="en-US"/>
          </a:p>
        </p:txBody>
      </p:sp>
    </p:spTree>
    <p:extLst>
      <p:ext uri="{BB962C8B-B14F-4D97-AF65-F5344CB8AC3E}">
        <p14:creationId xmlns:p14="http://schemas.microsoft.com/office/powerpoint/2010/main" val="380663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2</a:t>
            </a:fld>
            <a:endParaRPr lang="en-US"/>
          </a:p>
        </p:txBody>
      </p:sp>
    </p:spTree>
    <p:extLst>
      <p:ext uri="{BB962C8B-B14F-4D97-AF65-F5344CB8AC3E}">
        <p14:creationId xmlns:p14="http://schemas.microsoft.com/office/powerpoint/2010/main" val="92449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What they are interested in, difficulty initiating conversations, small talk, may use pre-scripted lines, difficulty with conversations outside their interests</a:t>
            </a:r>
          </a:p>
          <a:p>
            <a:endParaRPr lang="en-US" dirty="0"/>
          </a:p>
          <a:p>
            <a:r>
              <a:rPr lang="en-US" dirty="0"/>
              <a:t>B: Eye contact, difficulty using appropriate volume and affect may be flat, difficulty understanding body language or gestures</a:t>
            </a:r>
          </a:p>
          <a:p>
            <a:endParaRPr lang="en-US" dirty="0"/>
          </a:p>
          <a:p>
            <a:r>
              <a:rPr lang="en-US" dirty="0"/>
              <a:t>C: Difficulty maintaining friendships, shared imaginative play or group activities that require a lot of reciprocal communication</a:t>
            </a:r>
          </a:p>
          <a:p>
            <a:endParaRPr lang="en-US" dirty="0"/>
          </a:p>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29</a:t>
            </a:fld>
            <a:endParaRPr lang="en-US"/>
          </a:p>
        </p:txBody>
      </p:sp>
    </p:spTree>
    <p:extLst>
      <p:ext uri="{BB962C8B-B14F-4D97-AF65-F5344CB8AC3E}">
        <p14:creationId xmlns:p14="http://schemas.microsoft.com/office/powerpoint/2010/main" val="3111727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have 2:</a:t>
            </a:r>
          </a:p>
          <a:p>
            <a:pPr marL="228600" indent="-228600">
              <a:buAutoNum type="arabicPeriod"/>
            </a:pPr>
            <a:r>
              <a:rPr lang="en-US" dirty="0"/>
              <a:t>Stimming, hand flapping or pacing, echolalia, collecting items, and reorganizing, meant to self-soothe, lining up toys</a:t>
            </a:r>
          </a:p>
          <a:p>
            <a:pPr marL="228600" indent="-228600">
              <a:buAutoNum type="arabicPeriod"/>
            </a:pPr>
            <a:r>
              <a:rPr lang="en-US" dirty="0"/>
              <a:t>Security in routines and predictability, difficulty in changing routines, especially if they did not change it</a:t>
            </a:r>
          </a:p>
          <a:p>
            <a:pPr marL="228600" indent="-228600">
              <a:buAutoNum type="arabicPeriod"/>
            </a:pPr>
            <a:r>
              <a:rPr lang="en-US" dirty="0"/>
              <a:t>Fixated interests are a good way to make friends </a:t>
            </a:r>
          </a:p>
          <a:p>
            <a:pPr marL="228600" indent="-228600">
              <a:buAutoNum type="arabicPeriod"/>
            </a:pPr>
            <a:r>
              <a:rPr lang="en-US" dirty="0"/>
              <a:t>Hyper or Hypo reactivity.  Could be sensitive to light, smells certain sounds.  Hypo-sensory responses may have a dulled experience of pain or sensory input</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30</a:t>
            </a:fld>
            <a:endParaRPr lang="en-US"/>
          </a:p>
        </p:txBody>
      </p:sp>
    </p:spTree>
    <p:extLst>
      <p:ext uri="{BB962C8B-B14F-4D97-AF65-F5344CB8AC3E}">
        <p14:creationId xmlns:p14="http://schemas.microsoft.com/office/powerpoint/2010/main" val="2868627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Dylan summer camp</a:t>
            </a:r>
          </a:p>
          <a:p>
            <a:endParaRPr lang="en-US" dirty="0"/>
          </a:p>
          <a:p>
            <a:r>
              <a:rPr lang="en-US" dirty="0"/>
              <a:t>D: Clinically significant</a:t>
            </a:r>
          </a:p>
          <a:p>
            <a:endParaRPr lang="en-US" dirty="0"/>
          </a:p>
          <a:p>
            <a:r>
              <a:rPr lang="en-US" dirty="0"/>
              <a:t>E: This does not mean that a person with an intellectual disability or global development delay</a:t>
            </a:r>
          </a:p>
        </p:txBody>
      </p:sp>
      <p:sp>
        <p:nvSpPr>
          <p:cNvPr id="4" name="Slide Number Placeholder 3"/>
          <p:cNvSpPr>
            <a:spLocks noGrp="1"/>
          </p:cNvSpPr>
          <p:nvPr>
            <p:ph type="sldNum" sz="quarter" idx="5"/>
          </p:nvPr>
        </p:nvSpPr>
        <p:spPr/>
        <p:txBody>
          <a:bodyPr/>
          <a:lstStyle/>
          <a:p>
            <a:fld id="{B5A3AF8F-2197-F240-9BC0-923C6422EFA4}" type="slidenum">
              <a:rPr lang="en-US" smtClean="0"/>
              <a:t>33</a:t>
            </a:fld>
            <a:endParaRPr lang="en-US"/>
          </a:p>
        </p:txBody>
      </p:sp>
    </p:spTree>
    <p:extLst>
      <p:ext uri="{BB962C8B-B14F-4D97-AF65-F5344CB8AC3E}">
        <p14:creationId xmlns:p14="http://schemas.microsoft.com/office/powerpoint/2010/main" val="174484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field ABA is still very young.</a:t>
            </a:r>
          </a:p>
        </p:txBody>
      </p:sp>
      <p:sp>
        <p:nvSpPr>
          <p:cNvPr id="4" name="Slide Number Placeholder 3"/>
          <p:cNvSpPr>
            <a:spLocks noGrp="1"/>
          </p:cNvSpPr>
          <p:nvPr>
            <p:ph type="sldNum" sz="quarter" idx="5"/>
          </p:nvPr>
        </p:nvSpPr>
        <p:spPr/>
        <p:txBody>
          <a:bodyPr/>
          <a:lstStyle/>
          <a:p>
            <a:fld id="{B5A3AF8F-2197-F240-9BC0-923C6422EFA4}" type="slidenum">
              <a:rPr lang="en-US" smtClean="0"/>
              <a:t>8</a:t>
            </a:fld>
            <a:endParaRPr lang="en-US"/>
          </a:p>
        </p:txBody>
      </p:sp>
    </p:spTree>
    <p:extLst>
      <p:ext uri="{BB962C8B-B14F-4D97-AF65-F5344CB8AC3E}">
        <p14:creationId xmlns:p14="http://schemas.microsoft.com/office/powerpoint/2010/main" val="212588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10</a:t>
            </a:fld>
            <a:endParaRPr lang="en-US"/>
          </a:p>
        </p:txBody>
      </p:sp>
    </p:spTree>
    <p:extLst>
      <p:ext uri="{BB962C8B-B14F-4D97-AF65-F5344CB8AC3E}">
        <p14:creationId xmlns:p14="http://schemas.microsoft.com/office/powerpoint/2010/main" val="74837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that is stopping them from living their lives.  </a:t>
            </a:r>
            <a:r>
              <a:rPr lang="en-US" dirty="0" err="1"/>
              <a:t>Example..Depression</a:t>
            </a:r>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16</a:t>
            </a:fld>
            <a:endParaRPr lang="en-US"/>
          </a:p>
        </p:txBody>
      </p:sp>
    </p:spTree>
    <p:extLst>
      <p:ext uri="{BB962C8B-B14F-4D97-AF65-F5344CB8AC3E}">
        <p14:creationId xmlns:p14="http://schemas.microsoft.com/office/powerpoint/2010/main" val="350639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5"/>
          </p:nvPr>
        </p:nvSpPr>
        <p:spPr/>
        <p:txBody>
          <a:bodyPr/>
          <a:lstStyle/>
          <a:p>
            <a:fld id="{B5A3AF8F-2197-F240-9BC0-923C6422EFA4}" type="slidenum">
              <a:rPr lang="en-US" smtClean="0"/>
              <a:t>17</a:t>
            </a:fld>
            <a:endParaRPr lang="en-US"/>
          </a:p>
        </p:txBody>
      </p:sp>
    </p:spTree>
    <p:extLst>
      <p:ext uri="{BB962C8B-B14F-4D97-AF65-F5344CB8AC3E}">
        <p14:creationId xmlns:p14="http://schemas.microsoft.com/office/powerpoint/2010/main" val="203047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18</a:t>
            </a:fld>
            <a:endParaRPr lang="en-US"/>
          </a:p>
        </p:txBody>
      </p:sp>
    </p:spTree>
    <p:extLst>
      <p:ext uri="{BB962C8B-B14F-4D97-AF65-F5344CB8AC3E}">
        <p14:creationId xmlns:p14="http://schemas.microsoft.com/office/powerpoint/2010/main" val="145046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Attention is not good or bad.  We all seek attention.  You are seeking attention when you call a friend on the phone.  There are appropriate ways of getting attention, such as this child raising her hand.  There are other ways of getting attention such as throwing her work on the floor.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21</a:t>
            </a:fld>
            <a:endParaRPr lang="en-US"/>
          </a:p>
        </p:txBody>
      </p:sp>
    </p:spTree>
    <p:extLst>
      <p:ext uri="{BB962C8B-B14F-4D97-AF65-F5344CB8AC3E}">
        <p14:creationId xmlns:p14="http://schemas.microsoft.com/office/powerpoint/2010/main" val="57113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be motivated</a:t>
            </a:r>
          </a:p>
          <a:p>
            <a:r>
              <a:rPr lang="en-US" dirty="0"/>
              <a:t>Punishment should be last option</a:t>
            </a:r>
          </a:p>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22</a:t>
            </a:fld>
            <a:endParaRPr lang="en-US"/>
          </a:p>
        </p:txBody>
      </p:sp>
    </p:spTree>
    <p:extLst>
      <p:ext uri="{BB962C8B-B14F-4D97-AF65-F5344CB8AC3E}">
        <p14:creationId xmlns:p14="http://schemas.microsoft.com/office/powerpoint/2010/main" val="423294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hear yourself saying things like:  Do it because I told you to.  </a:t>
            </a:r>
          </a:p>
          <a:p>
            <a:endParaRPr lang="en-US" dirty="0"/>
          </a:p>
        </p:txBody>
      </p:sp>
      <p:sp>
        <p:nvSpPr>
          <p:cNvPr id="4" name="Slide Number Placeholder 3"/>
          <p:cNvSpPr>
            <a:spLocks noGrp="1"/>
          </p:cNvSpPr>
          <p:nvPr>
            <p:ph type="sldNum" sz="quarter" idx="5"/>
          </p:nvPr>
        </p:nvSpPr>
        <p:spPr/>
        <p:txBody>
          <a:bodyPr/>
          <a:lstStyle/>
          <a:p>
            <a:fld id="{B5A3AF8F-2197-F240-9BC0-923C6422EFA4}" type="slidenum">
              <a:rPr lang="en-US" smtClean="0"/>
              <a:t>24</a:t>
            </a:fld>
            <a:endParaRPr lang="en-US"/>
          </a:p>
        </p:txBody>
      </p:sp>
    </p:spTree>
    <p:extLst>
      <p:ext uri="{BB962C8B-B14F-4D97-AF65-F5344CB8AC3E}">
        <p14:creationId xmlns:p14="http://schemas.microsoft.com/office/powerpoint/2010/main" val="70614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70D5ED7-685A-B54A-B77E-D084FB4FA6C5}" type="datetimeFigureOut">
              <a:rPr lang="en-US" smtClean="0"/>
              <a:t>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23541712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D5ED7-685A-B54A-B77E-D084FB4FA6C5}" type="datetimeFigureOut">
              <a:rPr lang="en-US" smtClean="0"/>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3307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D5ED7-685A-B54A-B77E-D084FB4FA6C5}" type="datetimeFigureOut">
              <a:rPr lang="en-US" smtClean="0"/>
              <a:t>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384387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D5ED7-685A-B54A-B77E-D084FB4FA6C5}" type="datetimeFigureOut">
              <a:rPr lang="en-US" smtClean="0"/>
              <a:t>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260819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70D5ED7-685A-B54A-B77E-D084FB4FA6C5}" type="datetimeFigureOut">
              <a:rPr lang="en-US" smtClean="0"/>
              <a:t>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505386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70D5ED7-685A-B54A-B77E-D084FB4FA6C5}" type="datetimeFigureOut">
              <a:rPr lang="en-US" smtClean="0"/>
              <a:t>2/19/24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3064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70D5ED7-685A-B54A-B77E-D084FB4FA6C5}" type="datetimeFigureOut">
              <a:rPr lang="en-US" smtClean="0"/>
              <a:t>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80930-1150-E645-8FBC-3B9515B6B44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3036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0D5ED7-685A-B54A-B77E-D084FB4FA6C5}" type="datetimeFigureOut">
              <a:rPr lang="en-US" smtClean="0"/>
              <a:t>2/19/24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386782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D5ED7-685A-B54A-B77E-D084FB4FA6C5}" type="datetimeFigureOut">
              <a:rPr lang="en-US" smtClean="0"/>
              <a:t>2/19/24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776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0D5ED7-685A-B54A-B77E-D084FB4FA6C5}" type="datetimeFigureOut">
              <a:rPr lang="en-US" smtClean="0"/>
              <a:t>2/19/24</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579326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870D5ED7-685A-B54A-B77E-D084FB4FA6C5}" type="datetimeFigureOut">
              <a:rPr lang="en-US" smtClean="0"/>
              <a:t>2/19/24</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D1E80930-1150-E645-8FBC-3B9515B6B446}" type="slidenum">
              <a:rPr lang="en-US" smtClean="0"/>
              <a:t>‹#›</a:t>
            </a:fld>
            <a:endParaRPr lang="en-US"/>
          </a:p>
        </p:txBody>
      </p:sp>
    </p:spTree>
    <p:extLst>
      <p:ext uri="{BB962C8B-B14F-4D97-AF65-F5344CB8AC3E}">
        <p14:creationId xmlns:p14="http://schemas.microsoft.com/office/powerpoint/2010/main" val="402319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70D5ED7-685A-B54A-B77E-D084FB4FA6C5}" type="datetimeFigureOut">
              <a:rPr lang="en-US" smtClean="0"/>
              <a:t>2/19/24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1E80930-1150-E645-8FBC-3B9515B6B446}" type="slidenum">
              <a:rPr lang="en-US" smtClean="0"/>
              <a:t>‹#›</a:t>
            </a:fld>
            <a:endParaRPr lang="en-US"/>
          </a:p>
        </p:txBody>
      </p:sp>
    </p:spTree>
    <p:extLst>
      <p:ext uri="{BB962C8B-B14F-4D97-AF65-F5344CB8AC3E}">
        <p14:creationId xmlns:p14="http://schemas.microsoft.com/office/powerpoint/2010/main" val="224446668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0F805E-07E9-A935-9A5C-287F9F019E7C}"/>
              </a:ext>
            </a:extLst>
          </p:cNvPr>
          <p:cNvSpPr txBox="1"/>
          <p:nvPr/>
        </p:nvSpPr>
        <p:spPr>
          <a:xfrm>
            <a:off x="1078605" y="1893194"/>
            <a:ext cx="10034789" cy="1323439"/>
          </a:xfrm>
          <a:prstGeom prst="rect">
            <a:avLst/>
          </a:prstGeom>
          <a:noFill/>
        </p:spPr>
        <p:txBody>
          <a:bodyPr wrap="square" rtlCol="0">
            <a:spAutoFit/>
          </a:bodyPr>
          <a:lstStyle/>
          <a:p>
            <a:r>
              <a:rPr lang="en-US" sz="4000" b="1" dirty="0">
                <a:solidFill>
                  <a:srgbClr val="0070C0"/>
                </a:solidFill>
                <a:latin typeface="Cambria" panose="02040503050406030204" pitchFamily="18" charset="0"/>
              </a:rPr>
              <a:t>ABA 101: What is ABA and How it Brings Meaningful Change for Those With Autism</a:t>
            </a:r>
          </a:p>
        </p:txBody>
      </p:sp>
      <p:sp>
        <p:nvSpPr>
          <p:cNvPr id="8" name="TextBox 7">
            <a:extLst>
              <a:ext uri="{FF2B5EF4-FFF2-40B4-BE49-F238E27FC236}">
                <a16:creationId xmlns:a16="http://schemas.microsoft.com/office/drawing/2014/main" id="{2D79E08A-4887-1841-4D81-59DB648D380B}"/>
              </a:ext>
            </a:extLst>
          </p:cNvPr>
          <p:cNvSpPr txBox="1"/>
          <p:nvPr/>
        </p:nvSpPr>
        <p:spPr>
          <a:xfrm>
            <a:off x="4221158" y="4765183"/>
            <a:ext cx="3749681" cy="523220"/>
          </a:xfrm>
          <a:prstGeom prst="rect">
            <a:avLst/>
          </a:prstGeom>
          <a:noFill/>
        </p:spPr>
        <p:txBody>
          <a:bodyPr wrap="none" rtlCol="0">
            <a:spAutoFit/>
          </a:bodyPr>
          <a:lstStyle/>
          <a:p>
            <a:r>
              <a:rPr lang="en-US" sz="2800" b="1" dirty="0">
                <a:solidFill>
                  <a:srgbClr val="0070C0"/>
                </a:solidFill>
                <a:latin typeface="Cambria" panose="02040503050406030204" pitchFamily="18" charset="0"/>
              </a:rPr>
              <a:t>Traci Cole, M.A., BCBA</a:t>
            </a:r>
          </a:p>
        </p:txBody>
      </p:sp>
    </p:spTree>
    <p:extLst>
      <p:ext uri="{BB962C8B-B14F-4D97-AF65-F5344CB8AC3E}">
        <p14:creationId xmlns:p14="http://schemas.microsoft.com/office/powerpoint/2010/main" val="42742249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77509D-7854-8435-BE59-5D762898F7DA}"/>
              </a:ext>
            </a:extLst>
          </p:cNvPr>
          <p:cNvPicPr>
            <a:picLocks noGrp="1" noChangeAspect="1"/>
          </p:cNvPicPr>
          <p:nvPr>
            <p:ph idx="1"/>
          </p:nvPr>
        </p:nvPicPr>
        <p:blipFill>
          <a:blip r:embed="rId3"/>
          <a:stretch>
            <a:fillRect/>
          </a:stretch>
        </p:blipFill>
        <p:spPr>
          <a:xfrm>
            <a:off x="669822" y="165560"/>
            <a:ext cx="4038600" cy="1676400"/>
          </a:xfrm>
        </p:spPr>
      </p:pic>
      <p:sp>
        <p:nvSpPr>
          <p:cNvPr id="6" name="TextBox 5">
            <a:extLst>
              <a:ext uri="{FF2B5EF4-FFF2-40B4-BE49-F238E27FC236}">
                <a16:creationId xmlns:a16="http://schemas.microsoft.com/office/drawing/2014/main" id="{A045BC9F-AC4D-2A2A-51FC-EB1B64C97D90}"/>
              </a:ext>
            </a:extLst>
          </p:cNvPr>
          <p:cNvSpPr txBox="1"/>
          <p:nvPr/>
        </p:nvSpPr>
        <p:spPr>
          <a:xfrm>
            <a:off x="3865165" y="2452841"/>
            <a:ext cx="5559984" cy="3139321"/>
          </a:xfrm>
          <a:prstGeom prst="rect">
            <a:avLst/>
          </a:prstGeom>
          <a:noFill/>
        </p:spPr>
        <p:txBody>
          <a:bodyPr wrap="none" rtlCol="0">
            <a:spAutoFit/>
          </a:bodyPr>
          <a:lstStyle/>
          <a:p>
            <a:pPr algn="ctr"/>
            <a:r>
              <a:rPr lang="en-US" sz="6600" b="1" dirty="0">
                <a:solidFill>
                  <a:srgbClr val="0070C0"/>
                </a:solidFill>
                <a:latin typeface="Cambria" panose="02040503050406030204" pitchFamily="18" charset="0"/>
              </a:rPr>
              <a:t>Identity-First </a:t>
            </a:r>
          </a:p>
          <a:p>
            <a:pPr algn="ctr"/>
            <a:r>
              <a:rPr lang="en-US" sz="6600" b="1" dirty="0">
                <a:solidFill>
                  <a:srgbClr val="0070C0"/>
                </a:solidFill>
                <a:latin typeface="Cambria" panose="02040503050406030204" pitchFamily="18" charset="0"/>
              </a:rPr>
              <a:t>or </a:t>
            </a:r>
          </a:p>
          <a:p>
            <a:pPr algn="ctr"/>
            <a:r>
              <a:rPr lang="en-US" sz="6600" b="1" dirty="0">
                <a:solidFill>
                  <a:srgbClr val="0070C0"/>
                </a:solidFill>
                <a:latin typeface="Cambria" panose="02040503050406030204" pitchFamily="18" charset="0"/>
              </a:rPr>
              <a:t>Person-First?</a:t>
            </a:r>
          </a:p>
        </p:txBody>
      </p:sp>
    </p:spTree>
    <p:extLst>
      <p:ext uri="{BB962C8B-B14F-4D97-AF65-F5344CB8AC3E}">
        <p14:creationId xmlns:p14="http://schemas.microsoft.com/office/powerpoint/2010/main" val="94531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F2259-98FA-9C6D-A9B5-505CF0E74E4E}"/>
              </a:ext>
            </a:extLst>
          </p:cNvPr>
          <p:cNvPicPr>
            <a:picLocks noChangeAspect="1"/>
          </p:cNvPicPr>
          <p:nvPr/>
        </p:nvPicPr>
        <p:blipFill>
          <a:blip r:embed="rId2"/>
          <a:stretch>
            <a:fillRect/>
          </a:stretch>
        </p:blipFill>
        <p:spPr>
          <a:xfrm>
            <a:off x="2702642" y="1065694"/>
            <a:ext cx="6786716" cy="4726611"/>
          </a:xfrm>
          <a:prstGeom prst="rect">
            <a:avLst/>
          </a:prstGeom>
        </p:spPr>
      </p:pic>
      <p:sp>
        <p:nvSpPr>
          <p:cNvPr id="6" name="TextBox 5">
            <a:extLst>
              <a:ext uri="{FF2B5EF4-FFF2-40B4-BE49-F238E27FC236}">
                <a16:creationId xmlns:a16="http://schemas.microsoft.com/office/drawing/2014/main" id="{241FAEF9-860B-3BC3-AFC9-E5C75AA19FE2}"/>
              </a:ext>
            </a:extLst>
          </p:cNvPr>
          <p:cNvSpPr txBox="1"/>
          <p:nvPr/>
        </p:nvSpPr>
        <p:spPr>
          <a:xfrm>
            <a:off x="7492181" y="5985939"/>
            <a:ext cx="2099296" cy="369332"/>
          </a:xfrm>
          <a:prstGeom prst="rect">
            <a:avLst/>
          </a:prstGeom>
          <a:noFill/>
        </p:spPr>
        <p:txBody>
          <a:bodyPr wrap="square" rtlCol="0">
            <a:spAutoFit/>
          </a:bodyPr>
          <a:lstStyle/>
          <a:p>
            <a:r>
              <a:rPr lang="en-US" b="0" i="0" u="none" strike="noStrike" dirty="0">
                <a:solidFill>
                  <a:srgbClr val="000000"/>
                </a:solidFill>
                <a:effectLst/>
                <a:latin typeface="-webkit-standard"/>
              </a:rPr>
              <a:t>(Taboas et al., 2022)</a:t>
            </a:r>
            <a:endParaRPr lang="en-US" dirty="0"/>
          </a:p>
        </p:txBody>
      </p:sp>
      <p:sp>
        <p:nvSpPr>
          <p:cNvPr id="7" name="TextBox 6">
            <a:extLst>
              <a:ext uri="{FF2B5EF4-FFF2-40B4-BE49-F238E27FC236}">
                <a16:creationId xmlns:a16="http://schemas.microsoft.com/office/drawing/2014/main" id="{6F46AA0C-EF46-FE96-038B-8672DA8ABA6F}"/>
              </a:ext>
            </a:extLst>
          </p:cNvPr>
          <p:cNvSpPr txBox="1"/>
          <p:nvPr/>
        </p:nvSpPr>
        <p:spPr>
          <a:xfrm>
            <a:off x="2334745" y="287285"/>
            <a:ext cx="7522509" cy="584775"/>
          </a:xfrm>
          <a:prstGeom prst="rect">
            <a:avLst/>
          </a:prstGeom>
          <a:noFill/>
        </p:spPr>
        <p:txBody>
          <a:bodyPr wrap="none" rtlCol="0">
            <a:spAutoFit/>
          </a:bodyPr>
          <a:lstStyle/>
          <a:p>
            <a:r>
              <a:rPr lang="en-US" sz="3200" b="1" dirty="0">
                <a:solidFill>
                  <a:srgbClr val="0070C0"/>
                </a:solidFill>
                <a:latin typeface="Cambria" panose="02040503050406030204" pitchFamily="18" charset="0"/>
              </a:rPr>
              <a:t>Autistic Person or Person with Autism?</a:t>
            </a:r>
          </a:p>
        </p:txBody>
      </p:sp>
    </p:spTree>
    <p:extLst>
      <p:ext uri="{BB962C8B-B14F-4D97-AF65-F5344CB8AC3E}">
        <p14:creationId xmlns:p14="http://schemas.microsoft.com/office/powerpoint/2010/main" val="12827972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F9E71-76E3-BB9B-D506-E4A99A40F76B}"/>
              </a:ext>
            </a:extLst>
          </p:cNvPr>
          <p:cNvSpPr txBox="1"/>
          <p:nvPr/>
        </p:nvSpPr>
        <p:spPr>
          <a:xfrm>
            <a:off x="1011936" y="433182"/>
            <a:ext cx="9304342" cy="923330"/>
          </a:xfrm>
          <a:prstGeom prst="rect">
            <a:avLst/>
          </a:prstGeom>
          <a:noFill/>
        </p:spPr>
        <p:txBody>
          <a:bodyPr wrap="none" rtlCol="0">
            <a:spAutoFit/>
          </a:bodyPr>
          <a:lstStyle/>
          <a:p>
            <a:r>
              <a:rPr lang="en-US" sz="5400" b="1" dirty="0">
                <a:solidFill>
                  <a:srgbClr val="0070C0"/>
                </a:solidFill>
                <a:latin typeface="Cambria" panose="02040503050406030204" pitchFamily="18" charset="0"/>
              </a:rPr>
              <a:t>What Should ABA Look Like?</a:t>
            </a:r>
          </a:p>
        </p:txBody>
      </p:sp>
      <p:sp>
        <p:nvSpPr>
          <p:cNvPr id="7" name="TextBox 6">
            <a:extLst>
              <a:ext uri="{FF2B5EF4-FFF2-40B4-BE49-F238E27FC236}">
                <a16:creationId xmlns:a16="http://schemas.microsoft.com/office/drawing/2014/main" id="{5CB6CA8F-36FF-4E41-FDB6-EFF136D335C7}"/>
              </a:ext>
            </a:extLst>
          </p:cNvPr>
          <p:cNvSpPr txBox="1"/>
          <p:nvPr/>
        </p:nvSpPr>
        <p:spPr>
          <a:xfrm>
            <a:off x="786649" y="2093845"/>
            <a:ext cx="11249490" cy="4031873"/>
          </a:xfrm>
          <a:prstGeom prst="rect">
            <a:avLst/>
          </a:prstGeom>
          <a:noFill/>
        </p:spPr>
        <p:txBody>
          <a:bodyPr wrap="none" rtlCol="0">
            <a:spAutoFit/>
          </a:bodyPr>
          <a:lstStyle/>
          <a:p>
            <a:pPr marL="285750" indent="-285750">
              <a:buFont typeface="Arial" panose="020B0604020202020204" pitchFamily="34" charset="0"/>
              <a:buChar char="•"/>
            </a:pPr>
            <a:r>
              <a:rPr lang="en-US" sz="3400" b="1" dirty="0">
                <a:solidFill>
                  <a:srgbClr val="7030A0"/>
                </a:solidFill>
                <a:latin typeface="Cambria" panose="02040503050406030204" pitchFamily="18" charset="0"/>
              </a:rPr>
              <a:t>Best learned in the natural environment</a:t>
            </a:r>
          </a:p>
          <a:p>
            <a:pPr marL="285750" indent="-285750">
              <a:buFont typeface="Arial" panose="020B0604020202020204" pitchFamily="34" charset="0"/>
              <a:buChar char="•"/>
            </a:pPr>
            <a:r>
              <a:rPr lang="en-US" sz="3400" b="1" dirty="0">
                <a:solidFill>
                  <a:srgbClr val="7030A0"/>
                </a:solidFill>
                <a:latin typeface="Cambria" panose="02040503050406030204" pitchFamily="18" charset="0"/>
              </a:rPr>
              <a:t>Should look like fun and play</a:t>
            </a:r>
          </a:p>
          <a:p>
            <a:pPr marL="285750" indent="-285750">
              <a:buFont typeface="Arial" panose="020B0604020202020204" pitchFamily="34" charset="0"/>
              <a:buChar char="•"/>
            </a:pPr>
            <a:r>
              <a:rPr lang="en-US" sz="3400" b="1" dirty="0">
                <a:solidFill>
                  <a:srgbClr val="7030A0"/>
                </a:solidFill>
                <a:latin typeface="Cambria" panose="02040503050406030204" pitchFamily="18" charset="0"/>
              </a:rPr>
              <a:t>Be individualized and meet the person where they are</a:t>
            </a:r>
          </a:p>
          <a:p>
            <a:pPr marL="285750" indent="-285750">
              <a:buFont typeface="Arial" panose="020B0604020202020204" pitchFamily="34" charset="0"/>
              <a:buChar char="•"/>
            </a:pPr>
            <a:r>
              <a:rPr lang="en-US" sz="3400" b="1" dirty="0">
                <a:solidFill>
                  <a:srgbClr val="7030A0"/>
                </a:solidFill>
                <a:latin typeface="Cambria" panose="02040503050406030204" pitchFamily="18" charset="0"/>
              </a:rPr>
              <a:t>Should integrate with family and routine</a:t>
            </a:r>
          </a:p>
          <a:p>
            <a:pPr marL="285750" indent="-285750">
              <a:buFont typeface="Arial" panose="020B0604020202020204" pitchFamily="34" charset="0"/>
              <a:buChar char="•"/>
            </a:pPr>
            <a:endParaRPr lang="en-US" sz="3400" b="1" dirty="0">
              <a:solidFill>
                <a:srgbClr val="7030A0"/>
              </a:solidFill>
              <a:latin typeface="Cambria" panose="02040503050406030204" pitchFamily="18" charset="0"/>
            </a:endParaRPr>
          </a:p>
          <a:p>
            <a:r>
              <a:rPr lang="en-US" sz="3400" b="1" dirty="0">
                <a:solidFill>
                  <a:srgbClr val="7030A0"/>
                </a:solidFill>
                <a:latin typeface="Cambria" panose="02040503050406030204" pitchFamily="18" charset="0"/>
              </a:rPr>
              <a:t>*If the person receiving services dreads us coming, </a:t>
            </a:r>
          </a:p>
          <a:p>
            <a:r>
              <a:rPr lang="en-US" sz="3400" b="1" dirty="0">
                <a:solidFill>
                  <a:srgbClr val="7030A0"/>
                </a:solidFill>
                <a:latin typeface="Cambria" panose="02040503050406030204" pitchFamily="18" charset="0"/>
              </a:rPr>
              <a:t>we are not doing it right</a:t>
            </a:r>
          </a:p>
          <a:p>
            <a:endParaRPr lang="en-US" dirty="0"/>
          </a:p>
        </p:txBody>
      </p:sp>
    </p:spTree>
    <p:extLst>
      <p:ext uri="{BB962C8B-B14F-4D97-AF65-F5344CB8AC3E}">
        <p14:creationId xmlns:p14="http://schemas.microsoft.com/office/powerpoint/2010/main" val="2133387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775C52-0F55-E6F8-599A-314C4B7256BE}"/>
              </a:ext>
            </a:extLst>
          </p:cNvPr>
          <p:cNvPicPr>
            <a:picLocks noGrp="1" noChangeAspect="1"/>
          </p:cNvPicPr>
          <p:nvPr>
            <p:ph idx="1"/>
          </p:nvPr>
        </p:nvPicPr>
        <p:blipFill>
          <a:blip r:embed="rId2"/>
          <a:stretch>
            <a:fillRect/>
          </a:stretch>
        </p:blipFill>
        <p:spPr>
          <a:xfrm>
            <a:off x="0" y="-1"/>
            <a:ext cx="2110154" cy="2618439"/>
          </a:xfrm>
        </p:spPr>
      </p:pic>
      <p:sp>
        <p:nvSpPr>
          <p:cNvPr id="7" name="TextBox 6">
            <a:extLst>
              <a:ext uri="{FF2B5EF4-FFF2-40B4-BE49-F238E27FC236}">
                <a16:creationId xmlns:a16="http://schemas.microsoft.com/office/drawing/2014/main" id="{7DC6AF15-EAF7-7A29-3BD4-F69659B7747F}"/>
              </a:ext>
            </a:extLst>
          </p:cNvPr>
          <p:cNvSpPr txBox="1"/>
          <p:nvPr/>
        </p:nvSpPr>
        <p:spPr>
          <a:xfrm>
            <a:off x="3182327" y="2182506"/>
            <a:ext cx="7412891" cy="2677656"/>
          </a:xfrm>
          <a:prstGeom prst="rect">
            <a:avLst/>
          </a:prstGeom>
          <a:noFill/>
        </p:spPr>
        <p:txBody>
          <a:bodyPr wrap="square">
            <a:spAutoFit/>
          </a:bodyPr>
          <a:lstStyle/>
          <a:p>
            <a:br>
              <a:rPr lang="en-US" dirty="0"/>
            </a:br>
            <a:r>
              <a:rPr lang="en-US" sz="5000" b="1" cap="none" dirty="0">
                <a:solidFill>
                  <a:srgbClr val="7030A0"/>
                </a:solidFill>
                <a:latin typeface="Cambria" panose="02040503050406030204" pitchFamily="18" charset="0"/>
              </a:rPr>
              <a:t>Help us to explain, predict, and change behavior</a:t>
            </a:r>
            <a:endParaRPr lang="en-US" sz="5000" b="1" dirty="0">
              <a:solidFill>
                <a:srgbClr val="7030A0"/>
              </a:solidFill>
              <a:latin typeface="Cambria" panose="02040503050406030204" pitchFamily="18" charset="0"/>
            </a:endParaRPr>
          </a:p>
        </p:txBody>
      </p:sp>
      <p:sp>
        <p:nvSpPr>
          <p:cNvPr id="8" name="TextBox 7">
            <a:extLst>
              <a:ext uri="{FF2B5EF4-FFF2-40B4-BE49-F238E27FC236}">
                <a16:creationId xmlns:a16="http://schemas.microsoft.com/office/drawing/2014/main" id="{1AC525C7-8541-7CC0-588E-587BA4C347C5}"/>
              </a:ext>
            </a:extLst>
          </p:cNvPr>
          <p:cNvSpPr txBox="1"/>
          <p:nvPr/>
        </p:nvSpPr>
        <p:spPr>
          <a:xfrm>
            <a:off x="3050931" y="705177"/>
            <a:ext cx="7957038" cy="1384995"/>
          </a:xfrm>
          <a:prstGeom prst="rect">
            <a:avLst/>
          </a:prstGeom>
          <a:noFill/>
        </p:spPr>
        <p:txBody>
          <a:bodyPr wrap="square" rtlCol="0">
            <a:spAutoFit/>
          </a:bodyPr>
          <a:lstStyle/>
          <a:p>
            <a:r>
              <a:rPr lang="en-US" sz="6600" b="1" dirty="0">
                <a:solidFill>
                  <a:srgbClr val="0070C0"/>
                </a:solidFill>
                <a:latin typeface="Cambria" panose="02040503050406030204" pitchFamily="18" charset="0"/>
              </a:rPr>
              <a:t>The ABC</a:t>
            </a:r>
            <a:r>
              <a:rPr lang="en-US" sz="6600" b="1" cap="none" dirty="0">
                <a:solidFill>
                  <a:srgbClr val="0070C0"/>
                </a:solidFill>
                <a:latin typeface="Cambria" panose="02040503050406030204" pitchFamily="18" charset="0"/>
              </a:rPr>
              <a:t>s</a:t>
            </a:r>
            <a:r>
              <a:rPr lang="en-US" sz="6600" b="1" dirty="0">
                <a:solidFill>
                  <a:srgbClr val="0070C0"/>
                </a:solidFill>
                <a:latin typeface="Cambria" panose="02040503050406030204" pitchFamily="18" charset="0"/>
              </a:rPr>
              <a:t> of ABA</a:t>
            </a:r>
          </a:p>
          <a:p>
            <a:endParaRPr lang="en-US" dirty="0"/>
          </a:p>
        </p:txBody>
      </p:sp>
    </p:spTree>
    <p:extLst>
      <p:ext uri="{BB962C8B-B14F-4D97-AF65-F5344CB8AC3E}">
        <p14:creationId xmlns:p14="http://schemas.microsoft.com/office/powerpoint/2010/main" val="9883403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E9EAB8-BEAC-D394-2168-F401FA5935C3}"/>
              </a:ext>
            </a:extLst>
          </p:cNvPr>
          <p:cNvPicPr>
            <a:picLocks noGrp="1" noChangeAspect="1"/>
          </p:cNvPicPr>
          <p:nvPr>
            <p:ph idx="1"/>
          </p:nvPr>
        </p:nvPicPr>
        <p:blipFill>
          <a:blip r:embed="rId2"/>
          <a:stretch>
            <a:fillRect/>
          </a:stretch>
        </p:blipFill>
        <p:spPr>
          <a:xfrm>
            <a:off x="3363273" y="1234941"/>
            <a:ext cx="5253801" cy="4388118"/>
          </a:xfrm>
        </p:spPr>
      </p:pic>
    </p:spTree>
    <p:extLst>
      <p:ext uri="{BB962C8B-B14F-4D97-AF65-F5344CB8AC3E}">
        <p14:creationId xmlns:p14="http://schemas.microsoft.com/office/powerpoint/2010/main" val="1645956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DF9823-784C-E0FA-73E0-80E2F1CAB946}"/>
              </a:ext>
            </a:extLst>
          </p:cNvPr>
          <p:cNvPicPr>
            <a:picLocks noChangeAspect="1"/>
          </p:cNvPicPr>
          <p:nvPr/>
        </p:nvPicPr>
        <p:blipFill>
          <a:blip r:embed="rId2"/>
          <a:stretch>
            <a:fillRect/>
          </a:stretch>
        </p:blipFill>
        <p:spPr>
          <a:xfrm>
            <a:off x="8004216" y="2637693"/>
            <a:ext cx="3868812" cy="3590778"/>
          </a:xfrm>
          <a:prstGeom prst="rect">
            <a:avLst/>
          </a:prstGeom>
        </p:spPr>
      </p:pic>
      <p:sp>
        <p:nvSpPr>
          <p:cNvPr id="4" name="TextBox 3">
            <a:extLst>
              <a:ext uri="{FF2B5EF4-FFF2-40B4-BE49-F238E27FC236}">
                <a16:creationId xmlns:a16="http://schemas.microsoft.com/office/drawing/2014/main" id="{104160C9-1430-EAB5-3F91-8C9286CDDCC7}"/>
              </a:ext>
            </a:extLst>
          </p:cNvPr>
          <p:cNvSpPr txBox="1"/>
          <p:nvPr/>
        </p:nvSpPr>
        <p:spPr>
          <a:xfrm>
            <a:off x="840658" y="575187"/>
            <a:ext cx="6778266" cy="1092607"/>
          </a:xfrm>
          <a:prstGeom prst="rect">
            <a:avLst/>
          </a:prstGeom>
          <a:noFill/>
        </p:spPr>
        <p:txBody>
          <a:bodyPr wrap="none" rtlCol="0">
            <a:spAutoFit/>
          </a:bodyPr>
          <a:lstStyle/>
          <a:p>
            <a:r>
              <a:rPr lang="en-US" sz="5400" dirty="0">
                <a:solidFill>
                  <a:srgbClr val="0070C0"/>
                </a:solidFill>
                <a:latin typeface="Cambria" panose="02040503050406030204" pitchFamily="18" charset="0"/>
              </a:rPr>
              <a:t>A is for </a:t>
            </a:r>
            <a:r>
              <a:rPr lang="en-US" sz="6500" b="1" dirty="0">
                <a:solidFill>
                  <a:srgbClr val="0070C0"/>
                </a:solidFill>
                <a:latin typeface="Cambria" panose="02040503050406030204" pitchFamily="18" charset="0"/>
              </a:rPr>
              <a:t>Antecedent</a:t>
            </a:r>
          </a:p>
        </p:txBody>
      </p:sp>
      <p:sp>
        <p:nvSpPr>
          <p:cNvPr id="6" name="TextBox 5">
            <a:extLst>
              <a:ext uri="{FF2B5EF4-FFF2-40B4-BE49-F238E27FC236}">
                <a16:creationId xmlns:a16="http://schemas.microsoft.com/office/drawing/2014/main" id="{0199C0B2-70AA-94F1-CCAF-7FFF84392FD7}"/>
              </a:ext>
            </a:extLst>
          </p:cNvPr>
          <p:cNvSpPr txBox="1"/>
          <p:nvPr/>
        </p:nvSpPr>
        <p:spPr>
          <a:xfrm>
            <a:off x="619432" y="2050026"/>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821F1C7B-ABFA-DFFE-3FFD-6F9CA7207D76}"/>
              </a:ext>
            </a:extLst>
          </p:cNvPr>
          <p:cNvSpPr txBox="1"/>
          <p:nvPr/>
        </p:nvSpPr>
        <p:spPr>
          <a:xfrm>
            <a:off x="318972" y="2986532"/>
            <a:ext cx="7410875" cy="1446550"/>
          </a:xfrm>
          <a:prstGeom prst="rect">
            <a:avLst/>
          </a:prstGeom>
          <a:noFill/>
        </p:spPr>
        <p:txBody>
          <a:bodyPr wrap="none" rtlCol="0">
            <a:spAutoFit/>
          </a:bodyPr>
          <a:lstStyle/>
          <a:p>
            <a:r>
              <a:rPr lang="en-US" sz="4400" b="1" dirty="0">
                <a:solidFill>
                  <a:srgbClr val="7030A0"/>
                </a:solidFill>
                <a:latin typeface="Cambria" panose="02040503050406030204" pitchFamily="18" charset="0"/>
              </a:rPr>
              <a:t>What happens </a:t>
            </a:r>
            <a:r>
              <a:rPr lang="en-US" sz="4400" b="1" u="sng" dirty="0">
                <a:solidFill>
                  <a:srgbClr val="7030A0"/>
                </a:solidFill>
                <a:latin typeface="Cambria" panose="02040503050406030204" pitchFamily="18" charset="0"/>
              </a:rPr>
              <a:t>immediately</a:t>
            </a:r>
            <a:r>
              <a:rPr lang="en-US" sz="4400" b="1" dirty="0">
                <a:solidFill>
                  <a:srgbClr val="7030A0"/>
                </a:solidFill>
                <a:latin typeface="Cambria" panose="02040503050406030204" pitchFamily="18" charset="0"/>
              </a:rPr>
              <a:t> </a:t>
            </a:r>
          </a:p>
          <a:p>
            <a:r>
              <a:rPr lang="en-US" sz="4400" b="1" dirty="0">
                <a:solidFill>
                  <a:srgbClr val="7030A0"/>
                </a:solidFill>
                <a:latin typeface="Cambria" panose="02040503050406030204" pitchFamily="18" charset="0"/>
              </a:rPr>
              <a:t>before the behavior</a:t>
            </a:r>
          </a:p>
        </p:txBody>
      </p:sp>
    </p:spTree>
    <p:extLst>
      <p:ext uri="{BB962C8B-B14F-4D97-AF65-F5344CB8AC3E}">
        <p14:creationId xmlns:p14="http://schemas.microsoft.com/office/powerpoint/2010/main" val="33597499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2DA9BB-0604-486D-6222-24A944BA8F03}"/>
              </a:ext>
            </a:extLst>
          </p:cNvPr>
          <p:cNvSpPr txBox="1"/>
          <p:nvPr/>
        </p:nvSpPr>
        <p:spPr>
          <a:xfrm>
            <a:off x="325397" y="2782669"/>
            <a:ext cx="5245860" cy="646331"/>
          </a:xfrm>
          <a:prstGeom prst="rect">
            <a:avLst/>
          </a:prstGeom>
          <a:noFill/>
        </p:spPr>
        <p:txBody>
          <a:bodyPr wrap="none" rtlCol="0">
            <a:spAutoFit/>
          </a:bodyPr>
          <a:lstStyle/>
          <a:p>
            <a:r>
              <a:rPr lang="en-US" sz="3600" dirty="0">
                <a:solidFill>
                  <a:srgbClr val="7030A0"/>
                </a:solidFill>
                <a:latin typeface="Cambria" panose="02040503050406030204" pitchFamily="18" charset="0"/>
              </a:rPr>
              <a:t>Aggression toward others</a:t>
            </a:r>
          </a:p>
        </p:txBody>
      </p:sp>
      <p:sp>
        <p:nvSpPr>
          <p:cNvPr id="5" name="TextBox 4">
            <a:extLst>
              <a:ext uri="{FF2B5EF4-FFF2-40B4-BE49-F238E27FC236}">
                <a16:creationId xmlns:a16="http://schemas.microsoft.com/office/drawing/2014/main" id="{269BE9A7-252A-38AC-C875-629CE764B409}"/>
              </a:ext>
            </a:extLst>
          </p:cNvPr>
          <p:cNvSpPr txBox="1"/>
          <p:nvPr/>
        </p:nvSpPr>
        <p:spPr>
          <a:xfrm>
            <a:off x="6438835" y="3229033"/>
            <a:ext cx="5158785" cy="584775"/>
          </a:xfrm>
          <a:prstGeom prst="rect">
            <a:avLst/>
          </a:prstGeom>
          <a:noFill/>
        </p:spPr>
        <p:txBody>
          <a:bodyPr wrap="none" rtlCol="0">
            <a:spAutoFit/>
          </a:bodyPr>
          <a:lstStyle/>
          <a:p>
            <a:r>
              <a:rPr lang="en-US" sz="3200" dirty="0">
                <a:solidFill>
                  <a:srgbClr val="7030A0"/>
                </a:solidFill>
                <a:latin typeface="Cambria" panose="02040503050406030204" pitchFamily="18" charset="0"/>
              </a:rPr>
              <a:t>Self injurious Behavior (SIB)</a:t>
            </a:r>
          </a:p>
        </p:txBody>
      </p:sp>
      <p:sp>
        <p:nvSpPr>
          <p:cNvPr id="6" name="TextBox 5">
            <a:extLst>
              <a:ext uri="{FF2B5EF4-FFF2-40B4-BE49-F238E27FC236}">
                <a16:creationId xmlns:a16="http://schemas.microsoft.com/office/drawing/2014/main" id="{90ADCBC4-BA35-07B3-CF44-3F3E92BBF0B0}"/>
              </a:ext>
            </a:extLst>
          </p:cNvPr>
          <p:cNvSpPr txBox="1"/>
          <p:nvPr/>
        </p:nvSpPr>
        <p:spPr>
          <a:xfrm>
            <a:off x="2524365" y="3724903"/>
            <a:ext cx="4323428" cy="584775"/>
          </a:xfrm>
          <a:prstGeom prst="rect">
            <a:avLst/>
          </a:prstGeom>
          <a:noFill/>
        </p:spPr>
        <p:txBody>
          <a:bodyPr wrap="none" rtlCol="0">
            <a:spAutoFit/>
          </a:bodyPr>
          <a:lstStyle/>
          <a:p>
            <a:r>
              <a:rPr lang="en-US" sz="3200" dirty="0">
                <a:solidFill>
                  <a:srgbClr val="7030A0"/>
                </a:solidFill>
                <a:latin typeface="Cambria" panose="02040503050406030204" pitchFamily="18" charset="0"/>
              </a:rPr>
              <a:t>Eloping (running away)</a:t>
            </a:r>
          </a:p>
        </p:txBody>
      </p:sp>
      <p:sp>
        <p:nvSpPr>
          <p:cNvPr id="7" name="TextBox 6">
            <a:extLst>
              <a:ext uri="{FF2B5EF4-FFF2-40B4-BE49-F238E27FC236}">
                <a16:creationId xmlns:a16="http://schemas.microsoft.com/office/drawing/2014/main" id="{DB14DE69-C64C-31BA-8962-08A110D4A42B}"/>
              </a:ext>
            </a:extLst>
          </p:cNvPr>
          <p:cNvSpPr txBox="1"/>
          <p:nvPr/>
        </p:nvSpPr>
        <p:spPr>
          <a:xfrm>
            <a:off x="7592643" y="4291692"/>
            <a:ext cx="2250616" cy="646331"/>
          </a:xfrm>
          <a:prstGeom prst="rect">
            <a:avLst/>
          </a:prstGeom>
          <a:noFill/>
        </p:spPr>
        <p:txBody>
          <a:bodyPr wrap="none" rtlCol="0">
            <a:spAutoFit/>
          </a:bodyPr>
          <a:lstStyle/>
          <a:p>
            <a:r>
              <a:rPr lang="en-US" sz="3600" dirty="0">
                <a:solidFill>
                  <a:srgbClr val="7030A0"/>
                </a:solidFill>
                <a:latin typeface="Cambria" panose="02040503050406030204" pitchFamily="18" charset="0"/>
              </a:rPr>
              <a:t>Screaming</a:t>
            </a:r>
          </a:p>
        </p:txBody>
      </p:sp>
      <p:sp>
        <p:nvSpPr>
          <p:cNvPr id="8" name="TextBox 7">
            <a:extLst>
              <a:ext uri="{FF2B5EF4-FFF2-40B4-BE49-F238E27FC236}">
                <a16:creationId xmlns:a16="http://schemas.microsoft.com/office/drawing/2014/main" id="{C8FB991E-63EE-A2C4-5572-7BEF14E5B698}"/>
              </a:ext>
            </a:extLst>
          </p:cNvPr>
          <p:cNvSpPr txBox="1"/>
          <p:nvPr/>
        </p:nvSpPr>
        <p:spPr>
          <a:xfrm>
            <a:off x="611437" y="4835915"/>
            <a:ext cx="4050532" cy="584775"/>
          </a:xfrm>
          <a:prstGeom prst="rect">
            <a:avLst/>
          </a:prstGeom>
          <a:noFill/>
        </p:spPr>
        <p:txBody>
          <a:bodyPr wrap="none" rtlCol="0">
            <a:spAutoFit/>
          </a:bodyPr>
          <a:lstStyle/>
          <a:p>
            <a:r>
              <a:rPr lang="en-US" sz="3200" dirty="0">
                <a:solidFill>
                  <a:srgbClr val="7030A0"/>
                </a:solidFill>
                <a:latin typeface="Cambria" panose="02040503050406030204" pitchFamily="18" charset="0"/>
              </a:rPr>
              <a:t>Eating non-food items</a:t>
            </a:r>
          </a:p>
        </p:txBody>
      </p:sp>
      <p:sp>
        <p:nvSpPr>
          <p:cNvPr id="9" name="TextBox 8">
            <a:extLst>
              <a:ext uri="{FF2B5EF4-FFF2-40B4-BE49-F238E27FC236}">
                <a16:creationId xmlns:a16="http://schemas.microsoft.com/office/drawing/2014/main" id="{EA8A2A88-414D-1D39-23AC-8D47629AD7FD}"/>
              </a:ext>
            </a:extLst>
          </p:cNvPr>
          <p:cNvSpPr txBox="1"/>
          <p:nvPr/>
        </p:nvSpPr>
        <p:spPr>
          <a:xfrm>
            <a:off x="4901317" y="5199457"/>
            <a:ext cx="4184800" cy="646331"/>
          </a:xfrm>
          <a:prstGeom prst="rect">
            <a:avLst/>
          </a:prstGeom>
          <a:noFill/>
        </p:spPr>
        <p:txBody>
          <a:bodyPr wrap="none" rtlCol="0">
            <a:spAutoFit/>
          </a:bodyPr>
          <a:lstStyle/>
          <a:p>
            <a:r>
              <a:rPr lang="en-US" sz="3600" dirty="0">
                <a:solidFill>
                  <a:srgbClr val="7030A0"/>
                </a:solidFill>
                <a:latin typeface="Cambria" panose="02040503050406030204" pitchFamily="18" charset="0"/>
              </a:rPr>
              <a:t>Destroying property</a:t>
            </a:r>
          </a:p>
        </p:txBody>
      </p:sp>
      <p:sp>
        <p:nvSpPr>
          <p:cNvPr id="11" name="TextBox 10">
            <a:extLst>
              <a:ext uri="{FF2B5EF4-FFF2-40B4-BE49-F238E27FC236}">
                <a16:creationId xmlns:a16="http://schemas.microsoft.com/office/drawing/2014/main" id="{5AE9B5A2-040B-A46B-E57E-6286256FB23F}"/>
              </a:ext>
            </a:extLst>
          </p:cNvPr>
          <p:cNvSpPr txBox="1"/>
          <p:nvPr/>
        </p:nvSpPr>
        <p:spPr>
          <a:xfrm>
            <a:off x="1364733" y="379363"/>
            <a:ext cx="5852115" cy="1092607"/>
          </a:xfrm>
          <a:prstGeom prst="rect">
            <a:avLst/>
          </a:prstGeom>
          <a:noFill/>
        </p:spPr>
        <p:txBody>
          <a:bodyPr wrap="none" rtlCol="0">
            <a:spAutoFit/>
          </a:bodyPr>
          <a:lstStyle/>
          <a:p>
            <a:r>
              <a:rPr lang="en-US" sz="5400" dirty="0">
                <a:solidFill>
                  <a:srgbClr val="0070C0"/>
                </a:solidFill>
                <a:latin typeface="Cambria" panose="02040503050406030204" pitchFamily="18" charset="0"/>
              </a:rPr>
              <a:t>B is for </a:t>
            </a:r>
            <a:r>
              <a:rPr lang="en-US" sz="6500" b="1" dirty="0">
                <a:solidFill>
                  <a:srgbClr val="0070C0"/>
                </a:solidFill>
                <a:latin typeface="Cambria" panose="02040503050406030204" pitchFamily="18" charset="0"/>
              </a:rPr>
              <a:t>Behavior</a:t>
            </a:r>
          </a:p>
        </p:txBody>
      </p:sp>
      <p:sp>
        <p:nvSpPr>
          <p:cNvPr id="12" name="TextBox 11">
            <a:extLst>
              <a:ext uri="{FF2B5EF4-FFF2-40B4-BE49-F238E27FC236}">
                <a16:creationId xmlns:a16="http://schemas.microsoft.com/office/drawing/2014/main" id="{1A3B096B-1585-3F92-9126-6D0123F3D6B0}"/>
              </a:ext>
            </a:extLst>
          </p:cNvPr>
          <p:cNvSpPr txBox="1"/>
          <p:nvPr/>
        </p:nvSpPr>
        <p:spPr>
          <a:xfrm>
            <a:off x="1364733" y="1348683"/>
            <a:ext cx="10666318" cy="769441"/>
          </a:xfrm>
          <a:prstGeom prst="rect">
            <a:avLst/>
          </a:prstGeom>
          <a:noFill/>
        </p:spPr>
        <p:txBody>
          <a:bodyPr wrap="none" rtlCol="0">
            <a:spAutoFit/>
          </a:bodyPr>
          <a:lstStyle/>
          <a:p>
            <a:r>
              <a:rPr lang="en-US" sz="4400" b="1" dirty="0">
                <a:solidFill>
                  <a:srgbClr val="0070C0"/>
                </a:solidFill>
                <a:latin typeface="Cambria" panose="02040503050406030204" pitchFamily="18" charset="0"/>
              </a:rPr>
              <a:t>Examples of socially significant behavior</a:t>
            </a:r>
          </a:p>
        </p:txBody>
      </p:sp>
    </p:spTree>
    <p:extLst>
      <p:ext uri="{BB962C8B-B14F-4D97-AF65-F5344CB8AC3E}">
        <p14:creationId xmlns:p14="http://schemas.microsoft.com/office/powerpoint/2010/main" val="3964151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093D5-D6DF-DE45-10B0-4C449AB4B050}"/>
              </a:ext>
            </a:extLst>
          </p:cNvPr>
          <p:cNvSpPr txBox="1"/>
          <p:nvPr/>
        </p:nvSpPr>
        <p:spPr>
          <a:xfrm>
            <a:off x="1340199" y="2701751"/>
            <a:ext cx="5804153" cy="1446550"/>
          </a:xfrm>
          <a:prstGeom prst="rect">
            <a:avLst/>
          </a:prstGeom>
          <a:noFill/>
        </p:spPr>
        <p:txBody>
          <a:bodyPr wrap="none" rtlCol="0">
            <a:spAutoFit/>
          </a:bodyPr>
          <a:lstStyle/>
          <a:p>
            <a:r>
              <a:rPr lang="en-US" sz="4400" b="1" dirty="0">
                <a:solidFill>
                  <a:srgbClr val="7030A0"/>
                </a:solidFill>
                <a:latin typeface="Cambria" panose="02040503050406030204" pitchFamily="18" charset="0"/>
              </a:rPr>
              <a:t>What happened right </a:t>
            </a:r>
          </a:p>
          <a:p>
            <a:r>
              <a:rPr lang="en-US" sz="4400" b="1" dirty="0">
                <a:solidFill>
                  <a:srgbClr val="7030A0"/>
                </a:solidFill>
                <a:latin typeface="Cambria" panose="02040503050406030204" pitchFamily="18" charset="0"/>
              </a:rPr>
              <a:t>after the behavior</a:t>
            </a:r>
          </a:p>
        </p:txBody>
      </p:sp>
      <p:sp>
        <p:nvSpPr>
          <p:cNvPr id="7" name="TextBox 6">
            <a:extLst>
              <a:ext uri="{FF2B5EF4-FFF2-40B4-BE49-F238E27FC236}">
                <a16:creationId xmlns:a16="http://schemas.microsoft.com/office/drawing/2014/main" id="{B033BAB1-9050-9F17-25A7-06324B3190A2}"/>
              </a:ext>
            </a:extLst>
          </p:cNvPr>
          <p:cNvSpPr txBox="1"/>
          <p:nvPr/>
        </p:nvSpPr>
        <p:spPr>
          <a:xfrm>
            <a:off x="1019908" y="861646"/>
            <a:ext cx="7385035" cy="1369606"/>
          </a:xfrm>
          <a:prstGeom prst="rect">
            <a:avLst/>
          </a:prstGeom>
          <a:noFill/>
        </p:spPr>
        <p:txBody>
          <a:bodyPr wrap="none" rtlCol="0">
            <a:spAutoFit/>
          </a:bodyPr>
          <a:lstStyle/>
          <a:p>
            <a:r>
              <a:rPr lang="en-US" sz="5400" dirty="0">
                <a:solidFill>
                  <a:srgbClr val="0070C0"/>
                </a:solidFill>
                <a:latin typeface="Cambria" panose="02040503050406030204" pitchFamily="18" charset="0"/>
              </a:rPr>
              <a:t>C is for </a:t>
            </a:r>
            <a:r>
              <a:rPr lang="en-US" sz="6500" b="1" dirty="0">
                <a:solidFill>
                  <a:srgbClr val="0070C0"/>
                </a:solidFill>
                <a:latin typeface="Cambria" panose="02040503050406030204" pitchFamily="18" charset="0"/>
              </a:rPr>
              <a:t>Consequence</a:t>
            </a:r>
          </a:p>
          <a:p>
            <a:endParaRPr lang="en-US" dirty="0"/>
          </a:p>
        </p:txBody>
      </p:sp>
      <p:pic>
        <p:nvPicPr>
          <p:cNvPr id="9" name="Picture 8">
            <a:extLst>
              <a:ext uri="{FF2B5EF4-FFF2-40B4-BE49-F238E27FC236}">
                <a16:creationId xmlns:a16="http://schemas.microsoft.com/office/drawing/2014/main" id="{16A19B95-052C-97F4-416F-52CD072328F4}"/>
              </a:ext>
            </a:extLst>
          </p:cNvPr>
          <p:cNvPicPr>
            <a:picLocks noChangeAspect="1"/>
          </p:cNvPicPr>
          <p:nvPr/>
        </p:nvPicPr>
        <p:blipFill>
          <a:blip r:embed="rId3"/>
          <a:stretch>
            <a:fillRect/>
          </a:stretch>
        </p:blipFill>
        <p:spPr>
          <a:xfrm>
            <a:off x="7088692" y="3425026"/>
            <a:ext cx="4811207" cy="3286299"/>
          </a:xfrm>
          <a:prstGeom prst="rect">
            <a:avLst/>
          </a:prstGeom>
        </p:spPr>
      </p:pic>
    </p:spTree>
    <p:extLst>
      <p:ext uri="{BB962C8B-B14F-4D97-AF65-F5344CB8AC3E}">
        <p14:creationId xmlns:p14="http://schemas.microsoft.com/office/powerpoint/2010/main" val="3730633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3EA9A4-9706-9225-FE21-B3DDDCE662C0}"/>
              </a:ext>
            </a:extLst>
          </p:cNvPr>
          <p:cNvPicPr>
            <a:picLocks noChangeAspect="1"/>
          </p:cNvPicPr>
          <p:nvPr/>
        </p:nvPicPr>
        <p:blipFill>
          <a:blip r:embed="rId3"/>
          <a:stretch>
            <a:fillRect/>
          </a:stretch>
        </p:blipFill>
        <p:spPr>
          <a:xfrm>
            <a:off x="2794601" y="1522874"/>
            <a:ext cx="5909784" cy="4703074"/>
          </a:xfrm>
          <a:prstGeom prst="rect">
            <a:avLst/>
          </a:prstGeom>
        </p:spPr>
      </p:pic>
      <p:sp>
        <p:nvSpPr>
          <p:cNvPr id="9" name="TextBox 8">
            <a:extLst>
              <a:ext uri="{FF2B5EF4-FFF2-40B4-BE49-F238E27FC236}">
                <a16:creationId xmlns:a16="http://schemas.microsoft.com/office/drawing/2014/main" id="{AA747A81-BA6A-25F1-F77A-29F035E36F5E}"/>
              </a:ext>
            </a:extLst>
          </p:cNvPr>
          <p:cNvSpPr txBox="1"/>
          <p:nvPr/>
        </p:nvSpPr>
        <p:spPr>
          <a:xfrm>
            <a:off x="509954" y="369277"/>
            <a:ext cx="7889852"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Functions of Behavior</a:t>
            </a:r>
          </a:p>
        </p:txBody>
      </p:sp>
      <p:sp>
        <p:nvSpPr>
          <p:cNvPr id="10" name="TextBox 9">
            <a:extLst>
              <a:ext uri="{FF2B5EF4-FFF2-40B4-BE49-F238E27FC236}">
                <a16:creationId xmlns:a16="http://schemas.microsoft.com/office/drawing/2014/main" id="{20A997C5-96AA-9C19-1B8F-ECF095F895C7}"/>
              </a:ext>
            </a:extLst>
          </p:cNvPr>
          <p:cNvSpPr txBox="1"/>
          <p:nvPr/>
        </p:nvSpPr>
        <p:spPr>
          <a:xfrm>
            <a:off x="8704385" y="5764283"/>
            <a:ext cx="3018647" cy="461665"/>
          </a:xfrm>
          <a:prstGeom prst="rect">
            <a:avLst/>
          </a:prstGeom>
          <a:noFill/>
        </p:spPr>
        <p:txBody>
          <a:bodyPr wrap="none" rtlCol="0">
            <a:spAutoFit/>
          </a:bodyPr>
          <a:lstStyle/>
          <a:p>
            <a:r>
              <a:rPr lang="en-US" sz="2400" dirty="0">
                <a:solidFill>
                  <a:srgbClr val="0070C0"/>
                </a:solidFill>
              </a:rPr>
              <a:t>* Also pain attenuation</a:t>
            </a:r>
          </a:p>
        </p:txBody>
      </p:sp>
    </p:spTree>
    <p:extLst>
      <p:ext uri="{BB962C8B-B14F-4D97-AF65-F5344CB8AC3E}">
        <p14:creationId xmlns:p14="http://schemas.microsoft.com/office/powerpoint/2010/main" val="15445670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19D075-A06D-0EF1-59A6-9B43506AF4DF}"/>
              </a:ext>
            </a:extLst>
          </p:cNvPr>
          <p:cNvSpPr txBox="1"/>
          <p:nvPr/>
        </p:nvSpPr>
        <p:spPr>
          <a:xfrm>
            <a:off x="5295829" y="397566"/>
            <a:ext cx="3237553"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Tangible</a:t>
            </a:r>
          </a:p>
        </p:txBody>
      </p:sp>
      <p:pic>
        <p:nvPicPr>
          <p:cNvPr id="8" name="Picture 7">
            <a:extLst>
              <a:ext uri="{FF2B5EF4-FFF2-40B4-BE49-F238E27FC236}">
                <a16:creationId xmlns:a16="http://schemas.microsoft.com/office/drawing/2014/main" id="{71BE5524-0B32-D459-2A21-4F9D1C962D81}"/>
              </a:ext>
            </a:extLst>
          </p:cNvPr>
          <p:cNvPicPr>
            <a:picLocks noChangeAspect="1"/>
          </p:cNvPicPr>
          <p:nvPr/>
        </p:nvPicPr>
        <p:blipFill>
          <a:blip r:embed="rId2"/>
          <a:stretch>
            <a:fillRect/>
          </a:stretch>
        </p:blipFill>
        <p:spPr>
          <a:xfrm>
            <a:off x="176971" y="1908312"/>
            <a:ext cx="4686900" cy="2586725"/>
          </a:xfrm>
          <a:prstGeom prst="rect">
            <a:avLst/>
          </a:prstGeom>
        </p:spPr>
      </p:pic>
      <p:sp>
        <p:nvSpPr>
          <p:cNvPr id="9" name="TextBox 8">
            <a:extLst>
              <a:ext uri="{FF2B5EF4-FFF2-40B4-BE49-F238E27FC236}">
                <a16:creationId xmlns:a16="http://schemas.microsoft.com/office/drawing/2014/main" id="{68CF3F2B-3E64-45B7-BECC-A501FAD1E614}"/>
              </a:ext>
            </a:extLst>
          </p:cNvPr>
          <p:cNvSpPr txBox="1"/>
          <p:nvPr/>
        </p:nvSpPr>
        <p:spPr>
          <a:xfrm>
            <a:off x="5295829" y="1908311"/>
            <a:ext cx="6703566" cy="2677656"/>
          </a:xfrm>
          <a:prstGeom prst="rect">
            <a:avLst/>
          </a:prstGeom>
          <a:noFill/>
        </p:spPr>
        <p:txBody>
          <a:bodyPr wrap="none" rtlCol="0">
            <a:spAutoFit/>
          </a:bodyPr>
          <a:lstStyle/>
          <a:p>
            <a:r>
              <a:rPr lang="en-US" sz="2800" b="1" dirty="0">
                <a:solidFill>
                  <a:srgbClr val="7030A0"/>
                </a:solidFill>
                <a:latin typeface="Cambria" panose="02040503050406030204" pitchFamily="18" charset="0"/>
              </a:rPr>
              <a:t>The behavior functions as a way to gain </a:t>
            </a:r>
          </a:p>
          <a:p>
            <a:r>
              <a:rPr lang="en-US" sz="2800" b="1" dirty="0">
                <a:solidFill>
                  <a:srgbClr val="7030A0"/>
                </a:solidFill>
                <a:latin typeface="Cambria" panose="02040503050406030204" pitchFamily="18" charset="0"/>
              </a:rPr>
              <a:t>access to items, activities, locations</a:t>
            </a:r>
          </a:p>
          <a:p>
            <a:endParaRPr lang="en-US" sz="2800" b="1" dirty="0">
              <a:solidFill>
                <a:srgbClr val="7030A0"/>
              </a:solidFill>
              <a:latin typeface="Cambria" panose="02040503050406030204" pitchFamily="18" charset="0"/>
            </a:endParaRP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Examples: Electronics, cookies, </a:t>
            </a:r>
          </a:p>
          <a:p>
            <a:r>
              <a:rPr lang="en-US" sz="2800" b="1" dirty="0">
                <a:solidFill>
                  <a:srgbClr val="7030A0"/>
                </a:solidFill>
                <a:latin typeface="Cambria" panose="02040503050406030204" pitchFamily="18" charset="0"/>
              </a:rPr>
              <a:t>Target toy aisle, anything a sibling has</a:t>
            </a:r>
          </a:p>
        </p:txBody>
      </p:sp>
    </p:spTree>
    <p:extLst>
      <p:ext uri="{BB962C8B-B14F-4D97-AF65-F5344CB8AC3E}">
        <p14:creationId xmlns:p14="http://schemas.microsoft.com/office/powerpoint/2010/main" val="1171149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935378-2F77-A251-DBA9-710A8CFD12F1}"/>
              </a:ext>
            </a:extLst>
          </p:cNvPr>
          <p:cNvPicPr>
            <a:picLocks noGrp="1" noChangeAspect="1"/>
          </p:cNvPicPr>
          <p:nvPr>
            <p:ph idx="1"/>
          </p:nvPr>
        </p:nvPicPr>
        <p:blipFill>
          <a:blip r:embed="rId3"/>
          <a:stretch>
            <a:fillRect/>
          </a:stretch>
        </p:blipFill>
        <p:spPr>
          <a:xfrm>
            <a:off x="366484" y="164410"/>
            <a:ext cx="4579565" cy="3264590"/>
          </a:xfrm>
        </p:spPr>
      </p:pic>
      <p:sp>
        <p:nvSpPr>
          <p:cNvPr id="6" name="TextBox 5">
            <a:extLst>
              <a:ext uri="{FF2B5EF4-FFF2-40B4-BE49-F238E27FC236}">
                <a16:creationId xmlns:a16="http://schemas.microsoft.com/office/drawing/2014/main" id="{013C08A8-FA70-44C8-DFCF-E061FAE54AAC}"/>
              </a:ext>
            </a:extLst>
          </p:cNvPr>
          <p:cNvSpPr txBox="1"/>
          <p:nvPr/>
        </p:nvSpPr>
        <p:spPr>
          <a:xfrm>
            <a:off x="1068267" y="1852533"/>
            <a:ext cx="3175998" cy="923330"/>
          </a:xfrm>
          <a:prstGeom prst="rect">
            <a:avLst/>
          </a:prstGeom>
          <a:noFill/>
        </p:spPr>
        <p:txBody>
          <a:bodyPr wrap="none" rtlCol="0">
            <a:spAutoFit/>
          </a:bodyPr>
          <a:lstStyle/>
          <a:p>
            <a:r>
              <a:rPr lang="en-US" sz="5400" b="1" dirty="0">
                <a:solidFill>
                  <a:srgbClr val="002060"/>
                </a:solidFill>
                <a:latin typeface="Franklin Gothic Medium" panose="020B0603020102020204" pitchFamily="34" charset="0"/>
              </a:rPr>
              <a:t>Traci Cole</a:t>
            </a:r>
          </a:p>
        </p:txBody>
      </p:sp>
      <p:pic>
        <p:nvPicPr>
          <p:cNvPr id="3" name="Picture 2">
            <a:extLst>
              <a:ext uri="{FF2B5EF4-FFF2-40B4-BE49-F238E27FC236}">
                <a16:creationId xmlns:a16="http://schemas.microsoft.com/office/drawing/2014/main" id="{83C9E8FF-6A71-D1B3-BF98-953E52D2C3CE}"/>
              </a:ext>
            </a:extLst>
          </p:cNvPr>
          <p:cNvPicPr>
            <a:picLocks noChangeAspect="1"/>
          </p:cNvPicPr>
          <p:nvPr/>
        </p:nvPicPr>
        <p:blipFill>
          <a:blip r:embed="rId4"/>
          <a:stretch>
            <a:fillRect/>
          </a:stretch>
        </p:blipFill>
        <p:spPr>
          <a:xfrm>
            <a:off x="7245952" y="1565032"/>
            <a:ext cx="4391735" cy="5071908"/>
          </a:xfrm>
          <a:prstGeom prst="rect">
            <a:avLst/>
          </a:prstGeom>
        </p:spPr>
      </p:pic>
      <p:sp>
        <p:nvSpPr>
          <p:cNvPr id="4" name="TextBox 3">
            <a:extLst>
              <a:ext uri="{FF2B5EF4-FFF2-40B4-BE49-F238E27FC236}">
                <a16:creationId xmlns:a16="http://schemas.microsoft.com/office/drawing/2014/main" id="{E31779E6-8F54-4C0A-62B8-BC30F1C2091E}"/>
              </a:ext>
            </a:extLst>
          </p:cNvPr>
          <p:cNvSpPr txBox="1"/>
          <p:nvPr/>
        </p:nvSpPr>
        <p:spPr>
          <a:xfrm>
            <a:off x="90980" y="3887993"/>
            <a:ext cx="7154972" cy="2677656"/>
          </a:xfrm>
          <a:prstGeom prst="rect">
            <a:avLst/>
          </a:prstGeom>
          <a:noFill/>
        </p:spPr>
        <p:txBody>
          <a:bodyPr wrap="none" rtlCol="0">
            <a:spAutoFit/>
          </a:bodyPr>
          <a:lstStyle/>
          <a:p>
            <a:r>
              <a:rPr lang="en-US" sz="2400" dirty="0">
                <a:solidFill>
                  <a:srgbClr val="0070C0"/>
                </a:solidFill>
                <a:latin typeface="Franklin Gothic Medium" panose="020B0603020102020204" pitchFamily="34" charset="0"/>
              </a:rPr>
              <a:t>Retired from the Navy after 22 years</a:t>
            </a:r>
          </a:p>
          <a:p>
            <a:endParaRPr lang="en-US" sz="2400" dirty="0">
              <a:solidFill>
                <a:srgbClr val="0070C0"/>
              </a:solidFill>
              <a:latin typeface="Franklin Gothic Medium" panose="020B0603020102020204" pitchFamily="34" charset="0"/>
            </a:endParaRPr>
          </a:p>
          <a:p>
            <a:r>
              <a:rPr lang="en-US" sz="2400" dirty="0">
                <a:solidFill>
                  <a:srgbClr val="0070C0"/>
                </a:solidFill>
                <a:latin typeface="Franklin Gothic Medium" panose="020B0603020102020204" pitchFamily="34" charset="0"/>
              </a:rPr>
              <a:t>Master’s Degree in Clinical Mental Health Counseling</a:t>
            </a:r>
          </a:p>
          <a:p>
            <a:endParaRPr lang="en-US" sz="2400" dirty="0">
              <a:solidFill>
                <a:srgbClr val="0070C0"/>
              </a:solidFill>
              <a:latin typeface="Franklin Gothic Medium" panose="020B0603020102020204" pitchFamily="34" charset="0"/>
            </a:endParaRPr>
          </a:p>
          <a:p>
            <a:r>
              <a:rPr lang="en-US" sz="2400" dirty="0">
                <a:solidFill>
                  <a:srgbClr val="0070C0"/>
                </a:solidFill>
                <a:latin typeface="Franklin Gothic Medium" panose="020B0603020102020204" pitchFamily="34" charset="0"/>
              </a:rPr>
              <a:t>BCBA</a:t>
            </a:r>
          </a:p>
          <a:p>
            <a:endParaRPr lang="en-US" sz="2400" dirty="0">
              <a:solidFill>
                <a:srgbClr val="0070C0"/>
              </a:solidFill>
              <a:latin typeface="Franklin Gothic Medium" panose="020B0603020102020204" pitchFamily="34" charset="0"/>
            </a:endParaRPr>
          </a:p>
          <a:p>
            <a:r>
              <a:rPr lang="en-US" sz="2400" dirty="0">
                <a:solidFill>
                  <a:srgbClr val="0070C0"/>
                </a:solidFill>
                <a:latin typeface="Franklin Gothic Medium" panose="020B0603020102020204" pitchFamily="34" charset="0"/>
              </a:rPr>
              <a:t>Dylan’s Mom</a:t>
            </a:r>
          </a:p>
        </p:txBody>
      </p:sp>
    </p:spTree>
    <p:extLst>
      <p:ext uri="{BB962C8B-B14F-4D97-AF65-F5344CB8AC3E}">
        <p14:creationId xmlns:p14="http://schemas.microsoft.com/office/powerpoint/2010/main" val="2796477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A8CA02-B7A7-7A34-E92B-83F440AF52DF}"/>
              </a:ext>
            </a:extLst>
          </p:cNvPr>
          <p:cNvSpPr txBox="1"/>
          <p:nvPr/>
        </p:nvSpPr>
        <p:spPr>
          <a:xfrm>
            <a:off x="4688820" y="385272"/>
            <a:ext cx="3011594"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Sensory</a:t>
            </a:r>
          </a:p>
        </p:txBody>
      </p:sp>
      <p:sp>
        <p:nvSpPr>
          <p:cNvPr id="9" name="TextBox 8">
            <a:extLst>
              <a:ext uri="{FF2B5EF4-FFF2-40B4-BE49-F238E27FC236}">
                <a16:creationId xmlns:a16="http://schemas.microsoft.com/office/drawing/2014/main" id="{CA1D9F19-2F99-AE5E-A56F-517BEB6D456B}"/>
              </a:ext>
            </a:extLst>
          </p:cNvPr>
          <p:cNvSpPr txBox="1"/>
          <p:nvPr/>
        </p:nvSpPr>
        <p:spPr>
          <a:xfrm>
            <a:off x="4098411" y="1571939"/>
            <a:ext cx="7982698" cy="3108543"/>
          </a:xfrm>
          <a:prstGeom prst="rect">
            <a:avLst/>
          </a:prstGeom>
          <a:noFill/>
        </p:spPr>
        <p:txBody>
          <a:bodyPr wrap="none" rtlCol="0">
            <a:spAutoFit/>
          </a:bodyPr>
          <a:lstStyle/>
          <a:p>
            <a:r>
              <a:rPr lang="en-US" sz="2800" b="1" dirty="0">
                <a:solidFill>
                  <a:srgbClr val="7030A0"/>
                </a:solidFill>
                <a:latin typeface="Cambria" panose="02040503050406030204" pitchFamily="18" charset="0"/>
              </a:rPr>
              <a:t>The behavior functions as  stimulating </a:t>
            </a:r>
          </a:p>
          <a:p>
            <a:r>
              <a:rPr lang="en-US" sz="2800" b="1" dirty="0">
                <a:solidFill>
                  <a:srgbClr val="7030A0"/>
                </a:solidFill>
                <a:latin typeface="Cambria" panose="02040503050406030204" pitchFamily="18" charset="0"/>
              </a:rPr>
              <a:t>or self-soothing</a:t>
            </a: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Examples:  Rocking, hand flapping, squinting</a:t>
            </a:r>
          </a:p>
          <a:p>
            <a:r>
              <a:rPr lang="en-US" sz="2800" b="1" dirty="0">
                <a:solidFill>
                  <a:srgbClr val="7030A0"/>
                </a:solidFill>
                <a:latin typeface="Cambria" panose="02040503050406030204" pitchFamily="18" charset="0"/>
              </a:rPr>
              <a:t>mouthing objects, sitting and bouncing your leg</a:t>
            </a: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We all engage in self stimulatory behavior</a:t>
            </a:r>
          </a:p>
        </p:txBody>
      </p:sp>
      <p:pic>
        <p:nvPicPr>
          <p:cNvPr id="13" name="Picture 12">
            <a:extLst>
              <a:ext uri="{FF2B5EF4-FFF2-40B4-BE49-F238E27FC236}">
                <a16:creationId xmlns:a16="http://schemas.microsoft.com/office/drawing/2014/main" id="{C5DFDDF1-2554-737A-0585-F6D572CEDC5B}"/>
              </a:ext>
            </a:extLst>
          </p:cNvPr>
          <p:cNvPicPr>
            <a:picLocks noChangeAspect="1"/>
          </p:cNvPicPr>
          <p:nvPr/>
        </p:nvPicPr>
        <p:blipFill>
          <a:blip r:embed="rId2"/>
          <a:stretch>
            <a:fillRect/>
          </a:stretch>
        </p:blipFill>
        <p:spPr>
          <a:xfrm>
            <a:off x="868697" y="1558702"/>
            <a:ext cx="2959100" cy="3251200"/>
          </a:xfrm>
          <a:prstGeom prst="rect">
            <a:avLst/>
          </a:prstGeom>
        </p:spPr>
      </p:pic>
      <p:sp>
        <p:nvSpPr>
          <p:cNvPr id="14" name="TextBox 13">
            <a:extLst>
              <a:ext uri="{FF2B5EF4-FFF2-40B4-BE49-F238E27FC236}">
                <a16:creationId xmlns:a16="http://schemas.microsoft.com/office/drawing/2014/main" id="{DB84F7EE-9A12-CF9A-8CFC-5A93C6AA25C1}"/>
              </a:ext>
            </a:extLst>
          </p:cNvPr>
          <p:cNvSpPr txBox="1"/>
          <p:nvPr/>
        </p:nvSpPr>
        <p:spPr>
          <a:xfrm>
            <a:off x="605307" y="5653825"/>
            <a:ext cx="6986208" cy="523220"/>
          </a:xfrm>
          <a:prstGeom prst="rect">
            <a:avLst/>
          </a:prstGeom>
          <a:noFill/>
        </p:spPr>
        <p:txBody>
          <a:bodyPr wrap="none" rtlCol="0">
            <a:spAutoFit/>
          </a:bodyPr>
          <a:lstStyle/>
          <a:p>
            <a:r>
              <a:rPr lang="en-US" sz="2800" b="1" dirty="0">
                <a:solidFill>
                  <a:srgbClr val="00B0F0"/>
                </a:solidFill>
              </a:rPr>
              <a:t>*Does it occur when the person is alone?</a:t>
            </a:r>
          </a:p>
        </p:txBody>
      </p:sp>
    </p:spTree>
    <p:extLst>
      <p:ext uri="{BB962C8B-B14F-4D97-AF65-F5344CB8AC3E}">
        <p14:creationId xmlns:p14="http://schemas.microsoft.com/office/powerpoint/2010/main" val="3185987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E11B87-E0D5-C081-2177-5ADA9B358B59}"/>
              </a:ext>
            </a:extLst>
          </p:cNvPr>
          <p:cNvPicPr>
            <a:picLocks noGrp="1" noChangeAspect="1"/>
          </p:cNvPicPr>
          <p:nvPr>
            <p:ph idx="1"/>
          </p:nvPr>
        </p:nvPicPr>
        <p:blipFill>
          <a:blip r:embed="rId3"/>
          <a:stretch>
            <a:fillRect/>
          </a:stretch>
        </p:blipFill>
        <p:spPr>
          <a:xfrm>
            <a:off x="114157" y="1139687"/>
            <a:ext cx="2714199" cy="4256376"/>
          </a:xfrm>
        </p:spPr>
      </p:pic>
      <p:sp>
        <p:nvSpPr>
          <p:cNvPr id="7" name="TextBox 6">
            <a:extLst>
              <a:ext uri="{FF2B5EF4-FFF2-40B4-BE49-F238E27FC236}">
                <a16:creationId xmlns:a16="http://schemas.microsoft.com/office/drawing/2014/main" id="{D80E0143-7382-C29A-0BA2-A581BDB737B9}"/>
              </a:ext>
            </a:extLst>
          </p:cNvPr>
          <p:cNvSpPr txBox="1"/>
          <p:nvPr/>
        </p:nvSpPr>
        <p:spPr>
          <a:xfrm>
            <a:off x="3010303" y="2595296"/>
            <a:ext cx="9278309" cy="2800767"/>
          </a:xfrm>
          <a:prstGeom prst="rect">
            <a:avLst/>
          </a:prstGeom>
          <a:noFill/>
        </p:spPr>
        <p:txBody>
          <a:bodyPr wrap="none" rtlCol="0">
            <a:spAutoFit/>
          </a:bodyPr>
          <a:lstStyle/>
          <a:p>
            <a:r>
              <a:rPr lang="en-US" sz="2800" b="1" dirty="0">
                <a:solidFill>
                  <a:srgbClr val="7030A0"/>
                </a:solidFill>
                <a:latin typeface="Cambria" panose="02040503050406030204" pitchFamily="18" charset="0"/>
              </a:rPr>
              <a:t>The behavior is functioning to obtain social interaction </a:t>
            </a:r>
          </a:p>
          <a:p>
            <a:r>
              <a:rPr lang="en-US" sz="2800" b="1" dirty="0">
                <a:solidFill>
                  <a:srgbClr val="7030A0"/>
                </a:solidFill>
                <a:latin typeface="Cambria" panose="02040503050406030204" pitchFamily="18" charset="0"/>
              </a:rPr>
              <a:t>from others.  It can be positive or negative.</a:t>
            </a: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Example:  A student who interrupts and makes jokes </a:t>
            </a:r>
          </a:p>
          <a:p>
            <a:r>
              <a:rPr lang="en-US" sz="2800" b="1" dirty="0">
                <a:solidFill>
                  <a:srgbClr val="7030A0"/>
                </a:solidFill>
                <a:latin typeface="Cambria" panose="02040503050406030204" pitchFamily="18" charset="0"/>
              </a:rPr>
              <a:t>trying to be funny to make their classmates laugh.  </a:t>
            </a:r>
          </a:p>
          <a:p>
            <a:endParaRPr lang="en-US" dirty="0"/>
          </a:p>
          <a:p>
            <a:endParaRPr lang="en-US" dirty="0"/>
          </a:p>
        </p:txBody>
      </p:sp>
      <p:sp>
        <p:nvSpPr>
          <p:cNvPr id="6" name="TextBox 5">
            <a:extLst>
              <a:ext uri="{FF2B5EF4-FFF2-40B4-BE49-F238E27FC236}">
                <a16:creationId xmlns:a16="http://schemas.microsoft.com/office/drawing/2014/main" id="{978B6C22-15D5-F7D9-A528-B5C2FC1544AF}"/>
              </a:ext>
            </a:extLst>
          </p:cNvPr>
          <p:cNvSpPr txBox="1"/>
          <p:nvPr/>
        </p:nvSpPr>
        <p:spPr>
          <a:xfrm>
            <a:off x="3341607" y="708338"/>
            <a:ext cx="3519105"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Attention</a:t>
            </a:r>
          </a:p>
        </p:txBody>
      </p:sp>
    </p:spTree>
    <p:extLst>
      <p:ext uri="{BB962C8B-B14F-4D97-AF65-F5344CB8AC3E}">
        <p14:creationId xmlns:p14="http://schemas.microsoft.com/office/powerpoint/2010/main" val="2002765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F9ABB1-1467-9306-C19C-8FC66A98E8B2}"/>
              </a:ext>
            </a:extLst>
          </p:cNvPr>
          <p:cNvPicPr>
            <a:picLocks noGrp="1" noChangeAspect="1"/>
          </p:cNvPicPr>
          <p:nvPr>
            <p:ph idx="1"/>
          </p:nvPr>
        </p:nvPicPr>
        <p:blipFill>
          <a:blip r:embed="rId3"/>
          <a:stretch>
            <a:fillRect/>
          </a:stretch>
        </p:blipFill>
        <p:spPr>
          <a:xfrm>
            <a:off x="224200" y="1606767"/>
            <a:ext cx="3122117" cy="3548329"/>
          </a:xfrm>
        </p:spPr>
      </p:pic>
      <p:sp>
        <p:nvSpPr>
          <p:cNvPr id="6" name="TextBox 5">
            <a:extLst>
              <a:ext uri="{FF2B5EF4-FFF2-40B4-BE49-F238E27FC236}">
                <a16:creationId xmlns:a16="http://schemas.microsoft.com/office/drawing/2014/main" id="{884D431D-B0EB-F9D9-CBF4-A21B645CA8D8}"/>
              </a:ext>
            </a:extLst>
          </p:cNvPr>
          <p:cNvSpPr txBox="1"/>
          <p:nvPr/>
        </p:nvSpPr>
        <p:spPr>
          <a:xfrm>
            <a:off x="3669112" y="2409825"/>
            <a:ext cx="8733416" cy="3108543"/>
          </a:xfrm>
          <a:prstGeom prst="rect">
            <a:avLst/>
          </a:prstGeom>
          <a:noFill/>
        </p:spPr>
        <p:txBody>
          <a:bodyPr wrap="none" rtlCol="0">
            <a:spAutoFit/>
          </a:bodyPr>
          <a:lstStyle/>
          <a:p>
            <a:r>
              <a:rPr lang="en-US" sz="2800" b="1" dirty="0">
                <a:solidFill>
                  <a:srgbClr val="7030A0"/>
                </a:solidFill>
                <a:latin typeface="Cambria" panose="02040503050406030204" pitchFamily="18" charset="0"/>
              </a:rPr>
              <a:t>The behavior functions to avoid a condition or </a:t>
            </a:r>
          </a:p>
          <a:p>
            <a:r>
              <a:rPr lang="en-US" sz="2800" b="1" dirty="0">
                <a:solidFill>
                  <a:srgbClr val="7030A0"/>
                </a:solidFill>
                <a:latin typeface="Cambria" panose="02040503050406030204" pitchFamily="18" charset="0"/>
              </a:rPr>
              <a:t>situation  It could be a task, an overstimulating </a:t>
            </a:r>
          </a:p>
          <a:p>
            <a:r>
              <a:rPr lang="en-US" sz="2800" b="1" dirty="0">
                <a:solidFill>
                  <a:srgbClr val="7030A0"/>
                </a:solidFill>
                <a:latin typeface="Cambria" panose="02040503050406030204" pitchFamily="18" charset="0"/>
              </a:rPr>
              <a:t>environment or a social situation</a:t>
            </a: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Example:  You tell your child to do their homework.  </a:t>
            </a:r>
          </a:p>
          <a:p>
            <a:r>
              <a:rPr lang="en-US" sz="2800" b="1" dirty="0">
                <a:solidFill>
                  <a:srgbClr val="7030A0"/>
                </a:solidFill>
                <a:latin typeface="Cambria" panose="02040503050406030204" pitchFamily="18" charset="0"/>
              </a:rPr>
              <a:t>Your child yells at you, and you send them to </a:t>
            </a:r>
          </a:p>
          <a:p>
            <a:r>
              <a:rPr lang="en-US" sz="2800" b="1" dirty="0">
                <a:solidFill>
                  <a:srgbClr val="7030A0"/>
                </a:solidFill>
                <a:latin typeface="Cambria" panose="02040503050406030204" pitchFamily="18" charset="0"/>
              </a:rPr>
              <a:t>their room.</a:t>
            </a:r>
          </a:p>
        </p:txBody>
      </p:sp>
      <p:sp>
        <p:nvSpPr>
          <p:cNvPr id="7" name="TextBox 6">
            <a:extLst>
              <a:ext uri="{FF2B5EF4-FFF2-40B4-BE49-F238E27FC236}">
                <a16:creationId xmlns:a16="http://schemas.microsoft.com/office/drawing/2014/main" id="{D9251334-9C52-8546-6100-8C998C0463D0}"/>
              </a:ext>
            </a:extLst>
          </p:cNvPr>
          <p:cNvSpPr txBox="1"/>
          <p:nvPr/>
        </p:nvSpPr>
        <p:spPr>
          <a:xfrm>
            <a:off x="3814886" y="566670"/>
            <a:ext cx="2630849" cy="1015663"/>
          </a:xfrm>
          <a:prstGeom prst="rect">
            <a:avLst/>
          </a:prstGeom>
          <a:noFill/>
        </p:spPr>
        <p:txBody>
          <a:bodyPr wrap="none" rtlCol="0">
            <a:spAutoFit/>
          </a:bodyPr>
          <a:lstStyle/>
          <a:p>
            <a:pPr algn="ctr"/>
            <a:r>
              <a:rPr lang="en-US" sz="6000" b="1" dirty="0">
                <a:solidFill>
                  <a:srgbClr val="0070C0"/>
                </a:solidFill>
                <a:latin typeface="Cambria" panose="02040503050406030204" pitchFamily="18" charset="0"/>
              </a:rPr>
              <a:t>Escape</a:t>
            </a:r>
          </a:p>
        </p:txBody>
      </p:sp>
    </p:spTree>
    <p:extLst>
      <p:ext uri="{BB962C8B-B14F-4D97-AF65-F5344CB8AC3E}">
        <p14:creationId xmlns:p14="http://schemas.microsoft.com/office/powerpoint/2010/main" val="164806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9CDBBE-F8DF-A426-4780-B7A0C7783852}"/>
              </a:ext>
            </a:extLst>
          </p:cNvPr>
          <p:cNvPicPr>
            <a:picLocks noChangeAspect="1"/>
          </p:cNvPicPr>
          <p:nvPr/>
        </p:nvPicPr>
        <p:blipFill>
          <a:blip r:embed="rId2"/>
          <a:stretch>
            <a:fillRect/>
          </a:stretch>
        </p:blipFill>
        <p:spPr>
          <a:xfrm>
            <a:off x="1918952" y="579549"/>
            <a:ext cx="8319752" cy="5215944"/>
          </a:xfrm>
          <a:prstGeom prst="rect">
            <a:avLst/>
          </a:prstGeom>
        </p:spPr>
      </p:pic>
      <p:sp>
        <p:nvSpPr>
          <p:cNvPr id="6" name="TextBox 5">
            <a:extLst>
              <a:ext uri="{FF2B5EF4-FFF2-40B4-BE49-F238E27FC236}">
                <a16:creationId xmlns:a16="http://schemas.microsoft.com/office/drawing/2014/main" id="{C159536B-4024-843C-BF0C-B1627B9D5B17}"/>
              </a:ext>
            </a:extLst>
          </p:cNvPr>
          <p:cNvSpPr txBox="1"/>
          <p:nvPr/>
        </p:nvSpPr>
        <p:spPr>
          <a:xfrm>
            <a:off x="8319752" y="5962918"/>
            <a:ext cx="2046073" cy="369332"/>
          </a:xfrm>
          <a:prstGeom prst="rect">
            <a:avLst/>
          </a:prstGeom>
          <a:noFill/>
        </p:spPr>
        <p:txBody>
          <a:bodyPr wrap="none" rtlCol="0">
            <a:spAutoFit/>
          </a:bodyPr>
          <a:lstStyle/>
          <a:p>
            <a:r>
              <a:rPr lang="en-US" b="0" i="0" u="none" strike="noStrike" dirty="0">
                <a:solidFill>
                  <a:srgbClr val="000000"/>
                </a:solidFill>
                <a:effectLst/>
                <a:latin typeface="-webkit-standard"/>
              </a:rPr>
              <a:t>(Tarbox et al., 2023)</a:t>
            </a:r>
            <a:endParaRPr lang="en-US" dirty="0"/>
          </a:p>
        </p:txBody>
      </p:sp>
    </p:spTree>
    <p:extLst>
      <p:ext uri="{BB962C8B-B14F-4D97-AF65-F5344CB8AC3E}">
        <p14:creationId xmlns:p14="http://schemas.microsoft.com/office/powerpoint/2010/main" val="12340973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698A5-591A-F85D-5B65-3F33F514C578}"/>
              </a:ext>
            </a:extLst>
          </p:cNvPr>
          <p:cNvPicPr>
            <a:picLocks noChangeAspect="1"/>
          </p:cNvPicPr>
          <p:nvPr/>
        </p:nvPicPr>
        <p:blipFill>
          <a:blip r:embed="rId3"/>
          <a:stretch>
            <a:fillRect/>
          </a:stretch>
        </p:blipFill>
        <p:spPr>
          <a:xfrm>
            <a:off x="7263684" y="4102886"/>
            <a:ext cx="4748011" cy="2674066"/>
          </a:xfrm>
          <a:prstGeom prst="rect">
            <a:avLst/>
          </a:prstGeom>
        </p:spPr>
      </p:pic>
      <p:sp>
        <p:nvSpPr>
          <p:cNvPr id="8" name="TextBox 7">
            <a:extLst>
              <a:ext uri="{FF2B5EF4-FFF2-40B4-BE49-F238E27FC236}">
                <a16:creationId xmlns:a16="http://schemas.microsoft.com/office/drawing/2014/main" id="{4C3C509C-047D-829E-D5CE-E18CA1139F5D}"/>
              </a:ext>
            </a:extLst>
          </p:cNvPr>
          <p:cNvSpPr txBox="1"/>
          <p:nvPr/>
        </p:nvSpPr>
        <p:spPr>
          <a:xfrm>
            <a:off x="2969631" y="526914"/>
            <a:ext cx="6252737" cy="1077218"/>
          </a:xfrm>
          <a:prstGeom prst="rect">
            <a:avLst/>
          </a:prstGeom>
          <a:noFill/>
        </p:spPr>
        <p:txBody>
          <a:bodyPr wrap="none" rtlCol="0">
            <a:spAutoFit/>
          </a:bodyPr>
          <a:lstStyle/>
          <a:p>
            <a:r>
              <a:rPr lang="en-US" sz="6400" b="1" dirty="0">
                <a:solidFill>
                  <a:srgbClr val="0070C0"/>
                </a:solidFill>
                <a:latin typeface="Cambria" panose="02040503050406030204" pitchFamily="18" charset="0"/>
              </a:rPr>
              <a:t>Power Struggles</a:t>
            </a:r>
          </a:p>
        </p:txBody>
      </p:sp>
      <p:sp>
        <p:nvSpPr>
          <p:cNvPr id="2" name="TextBox 1">
            <a:extLst>
              <a:ext uri="{FF2B5EF4-FFF2-40B4-BE49-F238E27FC236}">
                <a16:creationId xmlns:a16="http://schemas.microsoft.com/office/drawing/2014/main" id="{78888B56-25F3-D370-545A-0F4CEDAE32ED}"/>
              </a:ext>
            </a:extLst>
          </p:cNvPr>
          <p:cNvSpPr txBox="1"/>
          <p:nvPr/>
        </p:nvSpPr>
        <p:spPr>
          <a:xfrm>
            <a:off x="185531" y="1767007"/>
            <a:ext cx="12118510" cy="2523768"/>
          </a:xfrm>
          <a:prstGeom prst="rect">
            <a:avLst/>
          </a:prstGeom>
          <a:noFill/>
        </p:spPr>
        <p:txBody>
          <a:bodyPr wrap="none" rtlCol="0">
            <a:spAutoFit/>
          </a:bodyPr>
          <a:lstStyle/>
          <a:p>
            <a:r>
              <a:rPr lang="en-US" sz="2800" b="1" dirty="0">
                <a:solidFill>
                  <a:srgbClr val="7030A0"/>
                </a:solidFill>
                <a:latin typeface="Cambria" panose="02040503050406030204" pitchFamily="18" charset="0"/>
              </a:rPr>
              <a:t>Power struggles usually happen when the child is asked to do something </a:t>
            </a:r>
          </a:p>
          <a:p>
            <a:r>
              <a:rPr lang="en-US" sz="2800" b="1" dirty="0">
                <a:solidFill>
                  <a:srgbClr val="7030A0"/>
                </a:solidFill>
                <a:latin typeface="Cambria" panose="02040503050406030204" pitchFamily="18" charset="0"/>
              </a:rPr>
              <a:t>and the child does not want to do it</a:t>
            </a:r>
          </a:p>
          <a:p>
            <a:endParaRPr lang="en-US" sz="2800" b="1" dirty="0">
              <a:solidFill>
                <a:srgbClr val="7030A0"/>
              </a:solidFill>
              <a:latin typeface="Cambria" panose="02040503050406030204" pitchFamily="18" charset="0"/>
            </a:endParaRPr>
          </a:p>
          <a:p>
            <a:r>
              <a:rPr lang="en-US" sz="2800" b="1" dirty="0">
                <a:solidFill>
                  <a:srgbClr val="7030A0"/>
                </a:solidFill>
                <a:latin typeface="Cambria" panose="02040503050406030204" pitchFamily="18" charset="0"/>
              </a:rPr>
              <a:t>Everyone gets emotional, there is arguing and often we can’t </a:t>
            </a:r>
          </a:p>
          <a:p>
            <a:r>
              <a:rPr lang="en-US" sz="2800" b="1" dirty="0">
                <a:solidFill>
                  <a:srgbClr val="7030A0"/>
                </a:solidFill>
                <a:latin typeface="Cambria" panose="02040503050406030204" pitchFamily="18" charset="0"/>
              </a:rPr>
              <a:t>even remember what we originally asked the child to do. </a:t>
            </a:r>
          </a:p>
          <a:p>
            <a:endParaRPr lang="en-US" dirty="0"/>
          </a:p>
        </p:txBody>
      </p:sp>
    </p:spTree>
    <p:extLst>
      <p:ext uri="{BB962C8B-B14F-4D97-AF65-F5344CB8AC3E}">
        <p14:creationId xmlns:p14="http://schemas.microsoft.com/office/powerpoint/2010/main" val="2091108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91D6C1-6042-B695-D190-57C5F58416A2}"/>
              </a:ext>
            </a:extLst>
          </p:cNvPr>
          <p:cNvPicPr>
            <a:picLocks noChangeAspect="1"/>
          </p:cNvPicPr>
          <p:nvPr/>
        </p:nvPicPr>
        <p:blipFill>
          <a:blip r:embed="rId2"/>
          <a:stretch>
            <a:fillRect/>
          </a:stretch>
        </p:blipFill>
        <p:spPr>
          <a:xfrm>
            <a:off x="308854" y="2476339"/>
            <a:ext cx="3844563" cy="3980181"/>
          </a:xfrm>
          <a:prstGeom prst="rect">
            <a:avLst/>
          </a:prstGeom>
        </p:spPr>
      </p:pic>
      <p:pic>
        <p:nvPicPr>
          <p:cNvPr id="5" name="Content Placeholder 4">
            <a:extLst>
              <a:ext uri="{FF2B5EF4-FFF2-40B4-BE49-F238E27FC236}">
                <a16:creationId xmlns:a16="http://schemas.microsoft.com/office/drawing/2014/main" id="{3615751B-50A0-882B-890B-AFB4EA4891C5}"/>
              </a:ext>
            </a:extLst>
          </p:cNvPr>
          <p:cNvPicPr>
            <a:picLocks noGrp="1" noChangeAspect="1"/>
          </p:cNvPicPr>
          <p:nvPr>
            <p:ph idx="1"/>
          </p:nvPr>
        </p:nvPicPr>
        <p:blipFill>
          <a:blip r:embed="rId3"/>
          <a:stretch>
            <a:fillRect/>
          </a:stretch>
        </p:blipFill>
        <p:spPr>
          <a:xfrm>
            <a:off x="4403271" y="2476339"/>
            <a:ext cx="3282183" cy="3997114"/>
          </a:xfrm>
        </p:spPr>
      </p:pic>
      <p:pic>
        <p:nvPicPr>
          <p:cNvPr id="9" name="Picture 8">
            <a:extLst>
              <a:ext uri="{FF2B5EF4-FFF2-40B4-BE49-F238E27FC236}">
                <a16:creationId xmlns:a16="http://schemas.microsoft.com/office/drawing/2014/main" id="{7B22016D-8610-A0F6-F313-AB3B5C5EB030}"/>
              </a:ext>
            </a:extLst>
          </p:cNvPr>
          <p:cNvPicPr>
            <a:picLocks noChangeAspect="1"/>
          </p:cNvPicPr>
          <p:nvPr/>
        </p:nvPicPr>
        <p:blipFill>
          <a:blip r:embed="rId4"/>
          <a:stretch>
            <a:fillRect/>
          </a:stretch>
        </p:blipFill>
        <p:spPr>
          <a:xfrm>
            <a:off x="8319772" y="2476339"/>
            <a:ext cx="3282184" cy="3980181"/>
          </a:xfrm>
          <a:prstGeom prst="rect">
            <a:avLst/>
          </a:prstGeom>
        </p:spPr>
      </p:pic>
      <p:sp>
        <p:nvSpPr>
          <p:cNvPr id="3" name="TextBox 2">
            <a:extLst>
              <a:ext uri="{FF2B5EF4-FFF2-40B4-BE49-F238E27FC236}">
                <a16:creationId xmlns:a16="http://schemas.microsoft.com/office/drawing/2014/main" id="{715AC3B4-31D4-A853-B47D-CA8C928F8EE8}"/>
              </a:ext>
            </a:extLst>
          </p:cNvPr>
          <p:cNvSpPr txBox="1"/>
          <p:nvPr/>
        </p:nvSpPr>
        <p:spPr>
          <a:xfrm>
            <a:off x="1273173" y="401480"/>
            <a:ext cx="9169049" cy="1308050"/>
          </a:xfrm>
          <a:prstGeom prst="rect">
            <a:avLst/>
          </a:prstGeom>
          <a:noFill/>
        </p:spPr>
        <p:txBody>
          <a:bodyPr wrap="none" rtlCol="0">
            <a:spAutoFit/>
          </a:bodyPr>
          <a:lstStyle/>
          <a:p>
            <a:r>
              <a:rPr lang="en-US" sz="5400" b="1" dirty="0">
                <a:solidFill>
                  <a:srgbClr val="0070C0"/>
                </a:solidFill>
                <a:latin typeface="Cambria" panose="02040503050406030204" pitchFamily="18" charset="0"/>
              </a:rPr>
              <a:t>Example of a Power Struggle</a:t>
            </a:r>
            <a:br>
              <a:rPr lang="en-US" sz="5400" b="1" dirty="0">
                <a:solidFill>
                  <a:srgbClr val="0070C0"/>
                </a:solidFill>
                <a:latin typeface="Cambria" panose="02040503050406030204" pitchFamily="18" charset="0"/>
              </a:rPr>
            </a:br>
            <a:r>
              <a:rPr lang="en-US" sz="2500" b="1" dirty="0">
                <a:solidFill>
                  <a:srgbClr val="0070C0"/>
                </a:solidFill>
                <a:latin typeface="Cambria" panose="02040503050406030204" pitchFamily="18" charset="0"/>
              </a:rPr>
              <a:t>*also known as the last time I took my child hiking</a:t>
            </a:r>
          </a:p>
        </p:txBody>
      </p:sp>
    </p:spTree>
    <p:extLst>
      <p:ext uri="{BB962C8B-B14F-4D97-AF65-F5344CB8AC3E}">
        <p14:creationId xmlns:p14="http://schemas.microsoft.com/office/powerpoint/2010/main" val="1953573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89916A-6EF5-3D21-128C-EAD60F02EBE5}"/>
              </a:ext>
            </a:extLst>
          </p:cNvPr>
          <p:cNvPicPr>
            <a:picLocks noChangeAspect="1"/>
          </p:cNvPicPr>
          <p:nvPr/>
        </p:nvPicPr>
        <p:blipFill>
          <a:blip r:embed="rId2"/>
          <a:stretch>
            <a:fillRect/>
          </a:stretch>
        </p:blipFill>
        <p:spPr>
          <a:xfrm>
            <a:off x="3835400" y="609600"/>
            <a:ext cx="4521200" cy="5638800"/>
          </a:xfrm>
          <a:prstGeom prst="rect">
            <a:avLst/>
          </a:prstGeom>
        </p:spPr>
      </p:pic>
    </p:spTree>
    <p:extLst>
      <p:ext uri="{BB962C8B-B14F-4D97-AF65-F5344CB8AC3E}">
        <p14:creationId xmlns:p14="http://schemas.microsoft.com/office/powerpoint/2010/main" val="3216574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2A8AB2-5512-D27F-6781-FEBA2880CD3A}"/>
              </a:ext>
            </a:extLst>
          </p:cNvPr>
          <p:cNvPicPr>
            <a:picLocks noChangeAspect="1"/>
          </p:cNvPicPr>
          <p:nvPr/>
        </p:nvPicPr>
        <p:blipFill>
          <a:blip r:embed="rId2"/>
          <a:stretch>
            <a:fillRect/>
          </a:stretch>
        </p:blipFill>
        <p:spPr>
          <a:xfrm>
            <a:off x="3670200" y="402465"/>
            <a:ext cx="4044943" cy="3026535"/>
          </a:xfrm>
          <a:prstGeom prst="rect">
            <a:avLst/>
          </a:prstGeom>
        </p:spPr>
      </p:pic>
      <p:sp>
        <p:nvSpPr>
          <p:cNvPr id="8" name="TextBox 7">
            <a:extLst>
              <a:ext uri="{FF2B5EF4-FFF2-40B4-BE49-F238E27FC236}">
                <a16:creationId xmlns:a16="http://schemas.microsoft.com/office/drawing/2014/main" id="{F177AA5C-4FFA-5C6F-CCD0-8058F3BC8E69}"/>
              </a:ext>
            </a:extLst>
          </p:cNvPr>
          <p:cNvSpPr txBox="1"/>
          <p:nvPr/>
        </p:nvSpPr>
        <p:spPr>
          <a:xfrm>
            <a:off x="397292" y="4082602"/>
            <a:ext cx="11397415" cy="1754326"/>
          </a:xfrm>
          <a:prstGeom prst="rect">
            <a:avLst/>
          </a:prstGeom>
          <a:noFill/>
        </p:spPr>
        <p:txBody>
          <a:bodyPr wrap="none" rtlCol="0">
            <a:spAutoFit/>
          </a:bodyPr>
          <a:lstStyle/>
          <a:p>
            <a:r>
              <a:rPr lang="en-US" sz="5400" b="1" dirty="0">
                <a:solidFill>
                  <a:srgbClr val="0070C0"/>
                </a:solidFill>
                <a:latin typeface="Cambria" panose="02040503050406030204" pitchFamily="18" charset="0"/>
              </a:rPr>
              <a:t>How does the DSM-V define Autism </a:t>
            </a:r>
          </a:p>
          <a:p>
            <a:r>
              <a:rPr lang="en-US" sz="5400" b="1" dirty="0">
                <a:solidFill>
                  <a:srgbClr val="0070C0"/>
                </a:solidFill>
                <a:latin typeface="Cambria" panose="02040503050406030204" pitchFamily="18" charset="0"/>
              </a:rPr>
              <a:t>and how can ABA help?</a:t>
            </a:r>
          </a:p>
        </p:txBody>
      </p:sp>
    </p:spTree>
    <p:extLst>
      <p:ext uri="{BB962C8B-B14F-4D97-AF65-F5344CB8AC3E}">
        <p14:creationId xmlns:p14="http://schemas.microsoft.com/office/powerpoint/2010/main" val="1832052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085DAF-B8F1-6167-BC3B-3962D569E406}"/>
              </a:ext>
            </a:extLst>
          </p:cNvPr>
          <p:cNvSpPr txBox="1"/>
          <p:nvPr/>
        </p:nvSpPr>
        <p:spPr>
          <a:xfrm>
            <a:off x="1491343" y="3420390"/>
            <a:ext cx="9209313" cy="2677656"/>
          </a:xfrm>
          <a:prstGeom prst="rect">
            <a:avLst/>
          </a:prstGeom>
          <a:noFill/>
        </p:spPr>
        <p:txBody>
          <a:bodyPr wrap="square">
            <a:spAutoFit/>
          </a:bodyPr>
          <a:lstStyle/>
          <a:p>
            <a:endParaRPr lang="en-US" sz="2400" b="0" i="0" u="none" strike="noStrike" dirty="0">
              <a:solidFill>
                <a:srgbClr val="000000"/>
              </a:solidFill>
              <a:effectLst/>
              <a:latin typeface="Franklin Gothic Medium" panose="020B0603020102020204" pitchFamily="34" charset="0"/>
            </a:endParaRPr>
          </a:p>
          <a:p>
            <a:endParaRPr lang="en-US" sz="2400" dirty="0">
              <a:solidFill>
                <a:srgbClr val="000000"/>
              </a:solidFill>
              <a:latin typeface="Franklin Gothic Medium" panose="020B0603020102020204" pitchFamily="34" charset="0"/>
            </a:endParaRPr>
          </a:p>
          <a:p>
            <a:endParaRPr lang="en-US" sz="2400" b="1" i="0" u="none" strike="noStrike" dirty="0">
              <a:solidFill>
                <a:srgbClr val="7030A0"/>
              </a:solidFill>
              <a:effectLst/>
              <a:latin typeface="Franklin Gothic Medium" panose="020B0603020102020204" pitchFamily="34" charset="0"/>
            </a:endParaRPr>
          </a:p>
          <a:p>
            <a:r>
              <a:rPr lang="en-US" sz="2400" b="1" i="0" u="none" strike="noStrike" dirty="0">
                <a:solidFill>
                  <a:srgbClr val="7030A0"/>
                </a:solidFill>
                <a:effectLst/>
                <a:latin typeface="Cambria" panose="02040503050406030204" pitchFamily="18" charset="0"/>
              </a:rPr>
              <a:t>“persistent deficits in social communication and social interaction across multiple contexts, as manifested by ALL of the following”</a:t>
            </a:r>
          </a:p>
          <a:p>
            <a:endParaRPr lang="en-US" sz="2400" b="0" i="0" u="none" strike="noStrike" dirty="0">
              <a:solidFill>
                <a:srgbClr val="000000"/>
              </a:solidFill>
              <a:effectLst/>
              <a:latin typeface="Franklin Gothic Medium" panose="020B0603020102020204" pitchFamily="34" charset="0"/>
            </a:endParaRPr>
          </a:p>
        </p:txBody>
      </p:sp>
      <p:pic>
        <p:nvPicPr>
          <p:cNvPr id="7" name="Picture 6">
            <a:extLst>
              <a:ext uri="{FF2B5EF4-FFF2-40B4-BE49-F238E27FC236}">
                <a16:creationId xmlns:a16="http://schemas.microsoft.com/office/drawing/2014/main" id="{D28A7440-1DFF-5BCB-EC29-B3A2E572BB6C}"/>
              </a:ext>
            </a:extLst>
          </p:cNvPr>
          <p:cNvPicPr>
            <a:picLocks noChangeAspect="1"/>
          </p:cNvPicPr>
          <p:nvPr/>
        </p:nvPicPr>
        <p:blipFill>
          <a:blip r:embed="rId2"/>
          <a:stretch>
            <a:fillRect/>
          </a:stretch>
        </p:blipFill>
        <p:spPr>
          <a:xfrm>
            <a:off x="883405" y="399233"/>
            <a:ext cx="2372178" cy="3247747"/>
          </a:xfrm>
          <a:prstGeom prst="rect">
            <a:avLst/>
          </a:prstGeom>
        </p:spPr>
      </p:pic>
      <p:pic>
        <p:nvPicPr>
          <p:cNvPr id="9" name="Picture 8">
            <a:extLst>
              <a:ext uri="{FF2B5EF4-FFF2-40B4-BE49-F238E27FC236}">
                <a16:creationId xmlns:a16="http://schemas.microsoft.com/office/drawing/2014/main" id="{1A833C50-D15B-E9E2-0DD7-61E8DDD40C88}"/>
              </a:ext>
            </a:extLst>
          </p:cNvPr>
          <p:cNvPicPr>
            <a:picLocks noChangeAspect="1"/>
          </p:cNvPicPr>
          <p:nvPr/>
        </p:nvPicPr>
        <p:blipFill>
          <a:blip r:embed="rId3"/>
          <a:stretch>
            <a:fillRect/>
          </a:stretch>
        </p:blipFill>
        <p:spPr>
          <a:xfrm>
            <a:off x="7626316" y="356023"/>
            <a:ext cx="2174507" cy="3073303"/>
          </a:xfrm>
          <a:prstGeom prst="rect">
            <a:avLst/>
          </a:prstGeom>
        </p:spPr>
      </p:pic>
      <p:pic>
        <p:nvPicPr>
          <p:cNvPr id="12" name="Picture 11">
            <a:extLst>
              <a:ext uri="{FF2B5EF4-FFF2-40B4-BE49-F238E27FC236}">
                <a16:creationId xmlns:a16="http://schemas.microsoft.com/office/drawing/2014/main" id="{D6067CC8-DB53-5CB2-DB80-C51322EF94E4}"/>
              </a:ext>
            </a:extLst>
          </p:cNvPr>
          <p:cNvPicPr>
            <a:picLocks noChangeAspect="1"/>
          </p:cNvPicPr>
          <p:nvPr/>
        </p:nvPicPr>
        <p:blipFill>
          <a:blip r:embed="rId4"/>
          <a:stretch>
            <a:fillRect/>
          </a:stretch>
        </p:blipFill>
        <p:spPr>
          <a:xfrm>
            <a:off x="3899828" y="986544"/>
            <a:ext cx="1178379" cy="1534243"/>
          </a:xfrm>
          <a:prstGeom prst="rect">
            <a:avLst/>
          </a:prstGeom>
        </p:spPr>
      </p:pic>
      <p:sp>
        <p:nvSpPr>
          <p:cNvPr id="10" name="TextBox 9">
            <a:extLst>
              <a:ext uri="{FF2B5EF4-FFF2-40B4-BE49-F238E27FC236}">
                <a16:creationId xmlns:a16="http://schemas.microsoft.com/office/drawing/2014/main" id="{D520E1C7-9BE4-D768-6E5A-7D9FA4A785B8}"/>
              </a:ext>
            </a:extLst>
          </p:cNvPr>
          <p:cNvSpPr txBox="1"/>
          <p:nvPr/>
        </p:nvSpPr>
        <p:spPr>
          <a:xfrm>
            <a:off x="3238221" y="986544"/>
            <a:ext cx="738087" cy="369332"/>
          </a:xfrm>
          <a:prstGeom prst="rect">
            <a:avLst/>
          </a:prstGeom>
          <a:noFill/>
        </p:spPr>
        <p:txBody>
          <a:bodyPr wrap="none" rtlCol="0">
            <a:spAutoFit/>
          </a:bodyPr>
          <a:lstStyle/>
          <a:p>
            <a:r>
              <a:rPr lang="en-US" b="1" dirty="0">
                <a:solidFill>
                  <a:srgbClr val="0070C0"/>
                </a:solidFill>
                <a:latin typeface="Franklin Gothic Medium" panose="020B0603020102020204" pitchFamily="34" charset="0"/>
              </a:rPr>
              <a:t>2013</a:t>
            </a:r>
          </a:p>
        </p:txBody>
      </p:sp>
    </p:spTree>
    <p:extLst>
      <p:ext uri="{BB962C8B-B14F-4D97-AF65-F5344CB8AC3E}">
        <p14:creationId xmlns:p14="http://schemas.microsoft.com/office/powerpoint/2010/main" val="4117024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D1476E-7A16-BFBF-63F6-134F233C6EF5}"/>
              </a:ext>
            </a:extLst>
          </p:cNvPr>
          <p:cNvSpPr txBox="1"/>
          <p:nvPr/>
        </p:nvSpPr>
        <p:spPr>
          <a:xfrm>
            <a:off x="686105" y="1233025"/>
            <a:ext cx="11303094" cy="523220"/>
          </a:xfrm>
          <a:prstGeom prst="rect">
            <a:avLst/>
          </a:prstGeom>
          <a:noFill/>
        </p:spPr>
        <p:txBody>
          <a:bodyPr wrap="none" rtlCol="0">
            <a:spAutoFit/>
          </a:bodyPr>
          <a:lstStyle/>
          <a:p>
            <a:pPr algn="ctr"/>
            <a:r>
              <a:rPr lang="en-US" sz="2800" b="1" dirty="0">
                <a:solidFill>
                  <a:srgbClr val="0070C0"/>
                </a:solidFill>
                <a:latin typeface="Cambria" panose="02040503050406030204" pitchFamily="18" charset="0"/>
              </a:rPr>
              <a:t>A: Persistent deficits in social communication and social interaction</a:t>
            </a:r>
          </a:p>
        </p:txBody>
      </p:sp>
      <p:sp>
        <p:nvSpPr>
          <p:cNvPr id="7" name="TextBox 6">
            <a:extLst>
              <a:ext uri="{FF2B5EF4-FFF2-40B4-BE49-F238E27FC236}">
                <a16:creationId xmlns:a16="http://schemas.microsoft.com/office/drawing/2014/main" id="{E988EB77-ADDD-EDFE-B4D8-D979F39C44B1}"/>
              </a:ext>
            </a:extLst>
          </p:cNvPr>
          <p:cNvSpPr txBox="1"/>
          <p:nvPr/>
        </p:nvSpPr>
        <p:spPr>
          <a:xfrm>
            <a:off x="686105" y="566670"/>
            <a:ext cx="4310411" cy="830997"/>
          </a:xfrm>
          <a:prstGeom prst="rect">
            <a:avLst/>
          </a:prstGeom>
          <a:noFill/>
        </p:spPr>
        <p:txBody>
          <a:bodyPr wrap="none" rtlCol="0">
            <a:spAutoFit/>
          </a:bodyPr>
          <a:lstStyle/>
          <a:p>
            <a:r>
              <a:rPr lang="en-US" sz="4800" b="1" dirty="0">
                <a:solidFill>
                  <a:srgbClr val="0070C0"/>
                </a:solidFill>
                <a:latin typeface="Cambria" panose="02040503050406030204" pitchFamily="18" charset="0"/>
              </a:rPr>
              <a:t>DSM C</a:t>
            </a:r>
            <a:r>
              <a:rPr lang="en-US" sz="4800" b="1" cap="none" dirty="0">
                <a:solidFill>
                  <a:srgbClr val="0070C0"/>
                </a:solidFill>
                <a:latin typeface="Cambria" panose="02040503050406030204" pitchFamily="18" charset="0"/>
              </a:rPr>
              <a:t>riteria</a:t>
            </a:r>
            <a:r>
              <a:rPr lang="en-US" sz="4800" b="1" dirty="0">
                <a:solidFill>
                  <a:srgbClr val="0070C0"/>
                </a:solidFill>
                <a:latin typeface="Cambria" panose="02040503050406030204" pitchFamily="18" charset="0"/>
              </a:rPr>
              <a:t> A</a:t>
            </a:r>
          </a:p>
        </p:txBody>
      </p:sp>
      <p:pic>
        <p:nvPicPr>
          <p:cNvPr id="11" name="Picture 10">
            <a:extLst>
              <a:ext uri="{FF2B5EF4-FFF2-40B4-BE49-F238E27FC236}">
                <a16:creationId xmlns:a16="http://schemas.microsoft.com/office/drawing/2014/main" id="{0D2C975C-FC76-D08C-0C3D-6E91C6B16041}"/>
              </a:ext>
            </a:extLst>
          </p:cNvPr>
          <p:cNvPicPr>
            <a:picLocks noChangeAspect="1"/>
          </p:cNvPicPr>
          <p:nvPr/>
        </p:nvPicPr>
        <p:blipFill>
          <a:blip r:embed="rId3"/>
          <a:stretch>
            <a:fillRect/>
          </a:stretch>
        </p:blipFill>
        <p:spPr>
          <a:xfrm>
            <a:off x="8171849" y="3429000"/>
            <a:ext cx="3772653" cy="3307277"/>
          </a:xfrm>
          <a:prstGeom prst="rect">
            <a:avLst/>
          </a:prstGeom>
        </p:spPr>
      </p:pic>
      <p:sp>
        <p:nvSpPr>
          <p:cNvPr id="2" name="TextBox 1">
            <a:extLst>
              <a:ext uri="{FF2B5EF4-FFF2-40B4-BE49-F238E27FC236}">
                <a16:creationId xmlns:a16="http://schemas.microsoft.com/office/drawing/2014/main" id="{24C925FC-C941-BCD6-CCA6-1D86DAD61B7D}"/>
              </a:ext>
            </a:extLst>
          </p:cNvPr>
          <p:cNvSpPr txBox="1"/>
          <p:nvPr/>
        </p:nvSpPr>
        <p:spPr>
          <a:xfrm>
            <a:off x="1159099" y="2422600"/>
            <a:ext cx="6290248" cy="2677656"/>
          </a:xfrm>
          <a:prstGeom prst="rect">
            <a:avLst/>
          </a:prstGeom>
          <a:noFill/>
        </p:spPr>
        <p:txBody>
          <a:bodyPr wrap="none" rtlCol="0">
            <a:spAutoFit/>
          </a:bodyPr>
          <a:lstStyle/>
          <a:p>
            <a:pPr marL="285750" indent="-285750">
              <a:buFont typeface="Arial" panose="020B0604020202020204" pitchFamily="34" charset="0"/>
              <a:buChar char="•"/>
            </a:pPr>
            <a:r>
              <a:rPr lang="en-US" sz="2500" b="1" dirty="0">
                <a:solidFill>
                  <a:srgbClr val="7030A0"/>
                </a:solidFill>
                <a:latin typeface="Cambria" panose="02040503050406030204" pitchFamily="18" charset="0"/>
              </a:rPr>
              <a:t>Deficits in social-emotional reciprocity</a:t>
            </a:r>
          </a:p>
          <a:p>
            <a:pPr marL="285750" indent="-285750">
              <a:buFont typeface="Arial" panose="020B0604020202020204" pitchFamily="34" charset="0"/>
              <a:buChar char="•"/>
            </a:pPr>
            <a:endParaRPr lang="en-US" sz="25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2500" b="1" dirty="0">
                <a:solidFill>
                  <a:srgbClr val="7030A0"/>
                </a:solidFill>
                <a:latin typeface="Cambria" panose="02040503050406030204" pitchFamily="18" charset="0"/>
              </a:rPr>
              <a:t>Deficits in non-verbal communication</a:t>
            </a:r>
          </a:p>
          <a:p>
            <a:pPr marL="285750" indent="-285750">
              <a:buFont typeface="Arial" panose="020B0604020202020204" pitchFamily="34" charset="0"/>
              <a:buChar char="•"/>
            </a:pPr>
            <a:endParaRPr lang="en-US" sz="25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2500" b="1" dirty="0">
                <a:solidFill>
                  <a:srgbClr val="7030A0"/>
                </a:solidFill>
                <a:latin typeface="Cambria" panose="02040503050406030204" pitchFamily="18" charset="0"/>
              </a:rPr>
              <a:t>Deficits in developing and maintaining, </a:t>
            </a:r>
          </a:p>
          <a:p>
            <a:r>
              <a:rPr lang="en-US" sz="2500" b="1" dirty="0">
                <a:solidFill>
                  <a:srgbClr val="7030A0"/>
                </a:solidFill>
                <a:latin typeface="Cambria" panose="02040503050406030204" pitchFamily="18" charset="0"/>
              </a:rPr>
              <a:t>    relationships</a:t>
            </a:r>
          </a:p>
          <a:p>
            <a:endParaRPr lang="en-US" dirty="0"/>
          </a:p>
        </p:txBody>
      </p:sp>
    </p:spTree>
    <p:extLst>
      <p:ext uri="{BB962C8B-B14F-4D97-AF65-F5344CB8AC3E}">
        <p14:creationId xmlns:p14="http://schemas.microsoft.com/office/powerpoint/2010/main" val="1004477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22B9F9-8C77-B1A7-F47F-9A9BC3593E02}"/>
              </a:ext>
            </a:extLst>
          </p:cNvPr>
          <p:cNvPicPr>
            <a:picLocks noGrp="1" noChangeAspect="1"/>
          </p:cNvPicPr>
          <p:nvPr>
            <p:ph idx="1"/>
          </p:nvPr>
        </p:nvPicPr>
        <p:blipFill>
          <a:blip r:embed="rId2"/>
          <a:stretch>
            <a:fillRect/>
          </a:stretch>
        </p:blipFill>
        <p:spPr>
          <a:xfrm>
            <a:off x="3436206" y="1037055"/>
            <a:ext cx="4837640" cy="4783889"/>
          </a:xfrm>
          <a:prstGeom prst="rect">
            <a:avLst/>
          </a:prstGeom>
        </p:spPr>
      </p:pic>
    </p:spTree>
    <p:extLst>
      <p:ext uri="{BB962C8B-B14F-4D97-AF65-F5344CB8AC3E}">
        <p14:creationId xmlns:p14="http://schemas.microsoft.com/office/powerpoint/2010/main" val="2881568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756AC-6AF5-EB9D-649E-D9EDC0EBA669}"/>
              </a:ext>
            </a:extLst>
          </p:cNvPr>
          <p:cNvSpPr txBox="1"/>
          <p:nvPr/>
        </p:nvSpPr>
        <p:spPr>
          <a:xfrm>
            <a:off x="270456" y="1136540"/>
            <a:ext cx="11102655" cy="523220"/>
          </a:xfrm>
          <a:prstGeom prst="rect">
            <a:avLst/>
          </a:prstGeom>
          <a:noFill/>
        </p:spPr>
        <p:txBody>
          <a:bodyPr wrap="none" rtlCol="0">
            <a:spAutoFit/>
          </a:bodyPr>
          <a:lstStyle/>
          <a:p>
            <a:r>
              <a:rPr lang="en-US" sz="2800" b="1" dirty="0">
                <a:solidFill>
                  <a:srgbClr val="0070C0"/>
                </a:solidFill>
                <a:latin typeface="Cambria" panose="02040503050406030204" pitchFamily="18" charset="0"/>
              </a:rPr>
              <a:t>B: Restricted, repetitive patterns of behavior, interests or activities</a:t>
            </a:r>
          </a:p>
        </p:txBody>
      </p:sp>
      <p:sp>
        <p:nvSpPr>
          <p:cNvPr id="5" name="TextBox 4">
            <a:extLst>
              <a:ext uri="{FF2B5EF4-FFF2-40B4-BE49-F238E27FC236}">
                <a16:creationId xmlns:a16="http://schemas.microsoft.com/office/drawing/2014/main" id="{4872565E-DA67-875C-1AC9-0C40EC944E9D}"/>
              </a:ext>
            </a:extLst>
          </p:cNvPr>
          <p:cNvSpPr txBox="1"/>
          <p:nvPr/>
        </p:nvSpPr>
        <p:spPr>
          <a:xfrm>
            <a:off x="772652" y="1730167"/>
            <a:ext cx="748923" cy="1261884"/>
          </a:xfrm>
          <a:prstGeom prst="rect">
            <a:avLst/>
          </a:prstGeom>
          <a:noFill/>
        </p:spPr>
        <p:txBody>
          <a:bodyPr wrap="none" rtlCol="0">
            <a:spAutoFit/>
          </a:bodyPr>
          <a:lstStyle/>
          <a:p>
            <a:r>
              <a:rPr lang="en-US" sz="2200" dirty="0">
                <a:solidFill>
                  <a:srgbClr val="0070C0"/>
                </a:solidFill>
                <a:latin typeface="Franklin Gothic Medium" panose="020B0603020102020204" pitchFamily="34" charset="0"/>
              </a:rPr>
              <a:t>        </a:t>
            </a: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7" name="TextBox 6">
            <a:extLst>
              <a:ext uri="{FF2B5EF4-FFF2-40B4-BE49-F238E27FC236}">
                <a16:creationId xmlns:a16="http://schemas.microsoft.com/office/drawing/2014/main" id="{8DCCD7CC-3A0B-2D34-14CD-1A832ABC0C15}"/>
              </a:ext>
            </a:extLst>
          </p:cNvPr>
          <p:cNvSpPr txBox="1"/>
          <p:nvPr/>
        </p:nvSpPr>
        <p:spPr>
          <a:xfrm>
            <a:off x="270456" y="305524"/>
            <a:ext cx="4310411" cy="830997"/>
          </a:xfrm>
          <a:prstGeom prst="rect">
            <a:avLst/>
          </a:prstGeom>
          <a:noFill/>
        </p:spPr>
        <p:txBody>
          <a:bodyPr wrap="none" rtlCol="0">
            <a:spAutoFit/>
          </a:bodyPr>
          <a:lstStyle/>
          <a:p>
            <a:r>
              <a:rPr lang="en-US" sz="4800" b="1" dirty="0">
                <a:solidFill>
                  <a:srgbClr val="0070C0"/>
                </a:solidFill>
                <a:latin typeface="Cambria" panose="02040503050406030204" pitchFamily="18" charset="0"/>
              </a:rPr>
              <a:t>DSM C</a:t>
            </a:r>
            <a:r>
              <a:rPr lang="en-US" sz="4800" b="1" cap="none" dirty="0">
                <a:solidFill>
                  <a:srgbClr val="0070C0"/>
                </a:solidFill>
                <a:latin typeface="Cambria" panose="02040503050406030204" pitchFamily="18" charset="0"/>
              </a:rPr>
              <a:t>riteria</a:t>
            </a:r>
            <a:r>
              <a:rPr lang="en-US" sz="4800" b="1" dirty="0">
                <a:solidFill>
                  <a:srgbClr val="0070C0"/>
                </a:solidFill>
                <a:latin typeface="Cambria" panose="02040503050406030204" pitchFamily="18" charset="0"/>
              </a:rPr>
              <a:t> B</a:t>
            </a:r>
          </a:p>
        </p:txBody>
      </p:sp>
      <p:pic>
        <p:nvPicPr>
          <p:cNvPr id="13" name="Picture 12">
            <a:extLst>
              <a:ext uri="{FF2B5EF4-FFF2-40B4-BE49-F238E27FC236}">
                <a16:creationId xmlns:a16="http://schemas.microsoft.com/office/drawing/2014/main" id="{B7E0B6D2-1E00-2B4A-8321-A501319CDA71}"/>
              </a:ext>
            </a:extLst>
          </p:cNvPr>
          <p:cNvPicPr>
            <a:picLocks noChangeAspect="1"/>
          </p:cNvPicPr>
          <p:nvPr/>
        </p:nvPicPr>
        <p:blipFill>
          <a:blip r:embed="rId3"/>
          <a:stretch>
            <a:fillRect/>
          </a:stretch>
        </p:blipFill>
        <p:spPr>
          <a:xfrm>
            <a:off x="6204115" y="3429000"/>
            <a:ext cx="5626273" cy="3135038"/>
          </a:xfrm>
          <a:prstGeom prst="rect">
            <a:avLst/>
          </a:prstGeom>
        </p:spPr>
      </p:pic>
      <p:sp>
        <p:nvSpPr>
          <p:cNvPr id="8" name="TextBox 7">
            <a:extLst>
              <a:ext uri="{FF2B5EF4-FFF2-40B4-BE49-F238E27FC236}">
                <a16:creationId xmlns:a16="http://schemas.microsoft.com/office/drawing/2014/main" id="{20092466-4BAB-14C6-1960-1ABAF56DEF5E}"/>
              </a:ext>
            </a:extLst>
          </p:cNvPr>
          <p:cNvSpPr txBox="1"/>
          <p:nvPr/>
        </p:nvSpPr>
        <p:spPr>
          <a:xfrm>
            <a:off x="270456" y="2216091"/>
            <a:ext cx="8424037" cy="3693319"/>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rgbClr val="7030A0"/>
                </a:solidFill>
                <a:latin typeface="Cambria" panose="02040503050406030204" pitchFamily="18" charset="0"/>
              </a:rPr>
              <a:t>Stereotyped or repetitive motor movements</a:t>
            </a:r>
          </a:p>
          <a:p>
            <a:pPr marL="285750" indent="-285750">
              <a:buFont typeface="Arial" panose="020B0604020202020204" pitchFamily="34" charset="0"/>
              <a:buChar char="•"/>
            </a:pPr>
            <a:endParaRPr lang="en-US" sz="24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2400" b="1" dirty="0">
                <a:solidFill>
                  <a:srgbClr val="7030A0"/>
                </a:solidFill>
                <a:latin typeface="Cambria" panose="02040503050406030204" pitchFamily="18" charset="0"/>
              </a:rPr>
              <a:t>Insistence on sameness, inflexible adherence to routines</a:t>
            </a:r>
          </a:p>
          <a:p>
            <a:pPr marL="285750" indent="-285750">
              <a:buFont typeface="Arial" panose="020B0604020202020204" pitchFamily="34" charset="0"/>
              <a:buChar char="•"/>
            </a:pPr>
            <a:endParaRPr lang="en-US" sz="24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2400" b="1" dirty="0">
                <a:solidFill>
                  <a:srgbClr val="7030A0"/>
                </a:solidFill>
                <a:latin typeface="Cambria" panose="02040503050406030204" pitchFamily="18" charset="0"/>
              </a:rPr>
              <a:t>Highly restricted, fixated interests that </a:t>
            </a:r>
          </a:p>
          <a:p>
            <a:r>
              <a:rPr lang="en-US" sz="2400" b="1" dirty="0">
                <a:solidFill>
                  <a:srgbClr val="7030A0"/>
                </a:solidFill>
                <a:latin typeface="Cambria" panose="02040503050406030204" pitchFamily="18" charset="0"/>
              </a:rPr>
              <a:t>     are abnormal intensity or focus</a:t>
            </a:r>
          </a:p>
          <a:p>
            <a:endParaRPr lang="en-US" sz="24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2400" b="1" u="none" strike="noStrike" dirty="0">
                <a:solidFill>
                  <a:srgbClr val="7030A0"/>
                </a:solidFill>
                <a:effectLst/>
                <a:latin typeface="Cambria" panose="02040503050406030204" pitchFamily="18" charset="0"/>
              </a:rPr>
              <a:t>Hyper- or hypo-reactivity to sensory </a:t>
            </a:r>
          </a:p>
          <a:p>
            <a:r>
              <a:rPr lang="en-US" sz="2400" b="1" dirty="0">
                <a:solidFill>
                  <a:srgbClr val="7030A0"/>
                </a:solidFill>
                <a:latin typeface="Cambria" panose="02040503050406030204" pitchFamily="18" charset="0"/>
              </a:rPr>
              <a:t>    </a:t>
            </a:r>
            <a:r>
              <a:rPr lang="en-US" sz="2400" b="1" u="none" strike="noStrike" dirty="0">
                <a:solidFill>
                  <a:srgbClr val="7030A0"/>
                </a:solidFill>
                <a:effectLst/>
                <a:latin typeface="Cambria" panose="02040503050406030204" pitchFamily="18" charset="0"/>
              </a:rPr>
              <a:t>input</a:t>
            </a:r>
          </a:p>
          <a:p>
            <a:endParaRPr lang="en-US" dirty="0"/>
          </a:p>
        </p:txBody>
      </p:sp>
    </p:spTree>
    <p:extLst>
      <p:ext uri="{BB962C8B-B14F-4D97-AF65-F5344CB8AC3E}">
        <p14:creationId xmlns:p14="http://schemas.microsoft.com/office/powerpoint/2010/main" val="12060715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8CAD1B3B-CC18-7111-9DE2-9D04DBEF1173}"/>
              </a:ext>
            </a:extLst>
          </p:cNvPr>
          <p:cNvPicPr>
            <a:picLocks noGrp="1" noChangeAspect="1"/>
          </p:cNvPicPr>
          <p:nvPr>
            <p:ph idx="1"/>
          </p:nvPr>
        </p:nvPicPr>
        <p:blipFill>
          <a:blip r:embed="rId2"/>
          <a:stretch>
            <a:fillRect/>
          </a:stretch>
        </p:blipFill>
        <p:spPr>
          <a:xfrm>
            <a:off x="221860" y="309266"/>
            <a:ext cx="4219511" cy="3010615"/>
          </a:xfrm>
        </p:spPr>
      </p:pic>
      <p:pic>
        <p:nvPicPr>
          <p:cNvPr id="15" name="Picture 14">
            <a:extLst>
              <a:ext uri="{FF2B5EF4-FFF2-40B4-BE49-F238E27FC236}">
                <a16:creationId xmlns:a16="http://schemas.microsoft.com/office/drawing/2014/main" id="{237686EC-4325-372D-6CC2-0EC0375B71C6}"/>
              </a:ext>
            </a:extLst>
          </p:cNvPr>
          <p:cNvPicPr>
            <a:picLocks noChangeAspect="1"/>
          </p:cNvPicPr>
          <p:nvPr/>
        </p:nvPicPr>
        <p:blipFill>
          <a:blip r:embed="rId3"/>
          <a:stretch>
            <a:fillRect/>
          </a:stretch>
        </p:blipFill>
        <p:spPr>
          <a:xfrm>
            <a:off x="4976709" y="244281"/>
            <a:ext cx="4422905" cy="2821577"/>
          </a:xfrm>
          <a:prstGeom prst="rect">
            <a:avLst/>
          </a:prstGeom>
        </p:spPr>
      </p:pic>
      <p:pic>
        <p:nvPicPr>
          <p:cNvPr id="17" name="Picture 16">
            <a:extLst>
              <a:ext uri="{FF2B5EF4-FFF2-40B4-BE49-F238E27FC236}">
                <a16:creationId xmlns:a16="http://schemas.microsoft.com/office/drawing/2014/main" id="{B5AB2A2E-A5DD-A6CE-B7F8-A9BDECF99D39}"/>
              </a:ext>
            </a:extLst>
          </p:cNvPr>
          <p:cNvPicPr>
            <a:picLocks noChangeAspect="1"/>
          </p:cNvPicPr>
          <p:nvPr/>
        </p:nvPicPr>
        <p:blipFill>
          <a:blip r:embed="rId4"/>
          <a:stretch>
            <a:fillRect/>
          </a:stretch>
        </p:blipFill>
        <p:spPr>
          <a:xfrm>
            <a:off x="6892168" y="3065858"/>
            <a:ext cx="4422906" cy="3039980"/>
          </a:xfrm>
          <a:prstGeom prst="rect">
            <a:avLst/>
          </a:prstGeom>
        </p:spPr>
      </p:pic>
      <p:sp>
        <p:nvSpPr>
          <p:cNvPr id="18" name="TextBox 17">
            <a:extLst>
              <a:ext uri="{FF2B5EF4-FFF2-40B4-BE49-F238E27FC236}">
                <a16:creationId xmlns:a16="http://schemas.microsoft.com/office/drawing/2014/main" id="{8BFDCA44-C023-C19B-54F1-F357FC3500E3}"/>
              </a:ext>
            </a:extLst>
          </p:cNvPr>
          <p:cNvSpPr txBox="1"/>
          <p:nvPr/>
        </p:nvSpPr>
        <p:spPr>
          <a:xfrm>
            <a:off x="4561513" y="3139741"/>
            <a:ext cx="2210513" cy="2554545"/>
          </a:xfrm>
          <a:prstGeom prst="rect">
            <a:avLst/>
          </a:prstGeom>
          <a:noFill/>
        </p:spPr>
        <p:txBody>
          <a:bodyPr wrap="square" rtlCol="0">
            <a:spAutoFit/>
          </a:bodyPr>
          <a:lstStyle/>
          <a:p>
            <a:r>
              <a:rPr lang="en-US" sz="4000" b="1" dirty="0" err="1">
                <a:solidFill>
                  <a:srgbClr val="0070C0"/>
                </a:solidFill>
                <a:latin typeface="Cambria" panose="02040503050406030204" pitchFamily="18" charset="0"/>
                <a:ea typeface="Helvetica Neue Condensed" panose="02000503000000020004" pitchFamily="2" charset="0"/>
                <a:cs typeface="Helvetica Neue Condensed" panose="02000503000000020004" pitchFamily="2" charset="0"/>
              </a:rPr>
              <a:t>Volcom</a:t>
            </a:r>
            <a:r>
              <a:rPr lang="en-US" sz="4000" b="1" dirty="0">
                <a:solidFill>
                  <a:srgbClr val="0070C0"/>
                </a:solidFill>
                <a:latin typeface="Cambria" panose="02040503050406030204" pitchFamily="18" charset="0"/>
                <a:ea typeface="Helvetica Neue Condensed" panose="02000503000000020004" pitchFamily="2" charset="0"/>
                <a:cs typeface="Helvetica Neue Condensed" panose="02000503000000020004" pitchFamily="2" charset="0"/>
              </a:rPr>
              <a:t> House</a:t>
            </a:r>
          </a:p>
          <a:p>
            <a:r>
              <a:rPr lang="en-US" sz="4000" b="1" dirty="0" err="1">
                <a:solidFill>
                  <a:srgbClr val="0070C0"/>
                </a:solidFill>
                <a:latin typeface="Cambria" panose="02040503050406030204" pitchFamily="18" charset="0"/>
                <a:ea typeface="Helvetica Neue Condensed" panose="02000503000000020004" pitchFamily="2" charset="0"/>
                <a:cs typeface="Helvetica Neue Condensed" panose="02000503000000020004" pitchFamily="2" charset="0"/>
              </a:rPr>
              <a:t>Haliewa</a:t>
            </a:r>
            <a:r>
              <a:rPr lang="en-US" sz="4000" b="1" dirty="0">
                <a:solidFill>
                  <a:srgbClr val="0070C0"/>
                </a:solidFill>
                <a:latin typeface="Cambria" panose="02040503050406030204" pitchFamily="18" charset="0"/>
                <a:ea typeface="Helvetica Neue Condensed" panose="02000503000000020004" pitchFamily="2" charset="0"/>
                <a:cs typeface="Helvetica Neue Condensed" panose="02000503000000020004" pitchFamily="2" charset="0"/>
              </a:rPr>
              <a:t>, Hawaii</a:t>
            </a:r>
          </a:p>
        </p:txBody>
      </p:sp>
      <p:pic>
        <p:nvPicPr>
          <p:cNvPr id="20" name="Picture 19">
            <a:extLst>
              <a:ext uri="{FF2B5EF4-FFF2-40B4-BE49-F238E27FC236}">
                <a16:creationId xmlns:a16="http://schemas.microsoft.com/office/drawing/2014/main" id="{BCE520F8-C13F-BEA5-9C12-D8CBB4A4F215}"/>
              </a:ext>
            </a:extLst>
          </p:cNvPr>
          <p:cNvPicPr>
            <a:picLocks noChangeAspect="1"/>
          </p:cNvPicPr>
          <p:nvPr/>
        </p:nvPicPr>
        <p:blipFill>
          <a:blip r:embed="rId5"/>
          <a:stretch>
            <a:fillRect/>
          </a:stretch>
        </p:blipFill>
        <p:spPr>
          <a:xfrm>
            <a:off x="850736" y="3682940"/>
            <a:ext cx="3590635" cy="2586446"/>
          </a:xfrm>
          <a:prstGeom prst="rect">
            <a:avLst/>
          </a:prstGeom>
        </p:spPr>
      </p:pic>
    </p:spTree>
    <p:extLst>
      <p:ext uri="{BB962C8B-B14F-4D97-AF65-F5344CB8AC3E}">
        <p14:creationId xmlns:p14="http://schemas.microsoft.com/office/powerpoint/2010/main" val="2536965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288762-9ED9-4D36-FF42-3439F70C2B28}"/>
              </a:ext>
            </a:extLst>
          </p:cNvPr>
          <p:cNvPicPr>
            <a:picLocks noGrp="1" noChangeAspect="1"/>
          </p:cNvPicPr>
          <p:nvPr>
            <p:ph idx="1"/>
          </p:nvPr>
        </p:nvPicPr>
        <p:blipFill>
          <a:blip r:embed="rId2"/>
          <a:stretch>
            <a:fillRect/>
          </a:stretch>
        </p:blipFill>
        <p:spPr>
          <a:xfrm>
            <a:off x="475951" y="446767"/>
            <a:ext cx="5320692" cy="5601283"/>
          </a:xfrm>
        </p:spPr>
      </p:pic>
      <p:pic>
        <p:nvPicPr>
          <p:cNvPr id="7" name="Picture 6">
            <a:extLst>
              <a:ext uri="{FF2B5EF4-FFF2-40B4-BE49-F238E27FC236}">
                <a16:creationId xmlns:a16="http://schemas.microsoft.com/office/drawing/2014/main" id="{04C22B02-7615-9F28-2E76-CDE02A846043}"/>
              </a:ext>
            </a:extLst>
          </p:cNvPr>
          <p:cNvPicPr>
            <a:picLocks noChangeAspect="1"/>
          </p:cNvPicPr>
          <p:nvPr/>
        </p:nvPicPr>
        <p:blipFill>
          <a:blip r:embed="rId3"/>
          <a:stretch>
            <a:fillRect/>
          </a:stretch>
        </p:blipFill>
        <p:spPr>
          <a:xfrm>
            <a:off x="6830786" y="365125"/>
            <a:ext cx="4769598" cy="5682926"/>
          </a:xfrm>
          <a:prstGeom prst="rect">
            <a:avLst/>
          </a:prstGeom>
        </p:spPr>
      </p:pic>
      <p:sp>
        <p:nvSpPr>
          <p:cNvPr id="3" name="TextBox 2">
            <a:extLst>
              <a:ext uri="{FF2B5EF4-FFF2-40B4-BE49-F238E27FC236}">
                <a16:creationId xmlns:a16="http://schemas.microsoft.com/office/drawing/2014/main" id="{6D755676-3D26-EA1F-F800-E86C16220AED}"/>
              </a:ext>
            </a:extLst>
          </p:cNvPr>
          <p:cNvSpPr txBox="1"/>
          <p:nvPr/>
        </p:nvSpPr>
        <p:spPr>
          <a:xfrm>
            <a:off x="850006" y="6149623"/>
            <a:ext cx="1923155" cy="523220"/>
          </a:xfrm>
          <a:prstGeom prst="rect">
            <a:avLst/>
          </a:prstGeom>
          <a:noFill/>
        </p:spPr>
        <p:txBody>
          <a:bodyPr wrap="none" rtlCol="0">
            <a:spAutoFit/>
          </a:bodyPr>
          <a:lstStyle/>
          <a:p>
            <a:r>
              <a:rPr lang="en-US" sz="2800" b="1" dirty="0">
                <a:solidFill>
                  <a:srgbClr val="FF0000"/>
                </a:solidFill>
              </a:rPr>
              <a:t>*Mom Fail</a:t>
            </a:r>
          </a:p>
        </p:txBody>
      </p:sp>
    </p:spTree>
    <p:extLst>
      <p:ext uri="{BB962C8B-B14F-4D97-AF65-F5344CB8AC3E}">
        <p14:creationId xmlns:p14="http://schemas.microsoft.com/office/powerpoint/2010/main" val="3558587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68D070-9FC4-607A-E25F-6083DF0BA5E5}"/>
              </a:ext>
            </a:extLst>
          </p:cNvPr>
          <p:cNvSpPr txBox="1"/>
          <p:nvPr/>
        </p:nvSpPr>
        <p:spPr>
          <a:xfrm>
            <a:off x="263991" y="1939158"/>
            <a:ext cx="11993027" cy="3293209"/>
          </a:xfrm>
          <a:prstGeom prst="rect">
            <a:avLst/>
          </a:prstGeom>
          <a:noFill/>
        </p:spPr>
        <p:txBody>
          <a:bodyPr wrap="none" rtlCol="0">
            <a:spAutoFit/>
          </a:bodyPr>
          <a:lstStyle/>
          <a:p>
            <a:r>
              <a:rPr lang="en-US" sz="2600" b="1" dirty="0">
                <a:solidFill>
                  <a:srgbClr val="7030A0"/>
                </a:solidFill>
                <a:latin typeface="Cambria" panose="02040503050406030204" pitchFamily="18" charset="0"/>
              </a:rPr>
              <a:t>C: Symptoms must be present in early development (may not manifest until</a:t>
            </a:r>
          </a:p>
          <a:p>
            <a:r>
              <a:rPr lang="en-US" sz="2600" b="1" dirty="0">
                <a:solidFill>
                  <a:srgbClr val="7030A0"/>
                </a:solidFill>
                <a:latin typeface="Cambria" panose="02040503050406030204" pitchFamily="18" charset="0"/>
              </a:rPr>
              <a:t> social demands exceed limitations)</a:t>
            </a:r>
          </a:p>
          <a:p>
            <a:endParaRPr lang="en-US" sz="2600" b="1" dirty="0">
              <a:solidFill>
                <a:srgbClr val="7030A0"/>
              </a:solidFill>
              <a:latin typeface="Cambria" panose="02040503050406030204" pitchFamily="18" charset="0"/>
            </a:endParaRPr>
          </a:p>
          <a:p>
            <a:r>
              <a:rPr lang="en-US" sz="2600" b="1" dirty="0">
                <a:solidFill>
                  <a:srgbClr val="7030A0"/>
                </a:solidFill>
                <a:latin typeface="Cambria" panose="02040503050406030204" pitchFamily="18" charset="0"/>
              </a:rPr>
              <a:t>D: Symptoms cause clinically significant impairment in social, occupational </a:t>
            </a:r>
          </a:p>
          <a:p>
            <a:r>
              <a:rPr lang="en-US" sz="2600" b="1" dirty="0">
                <a:solidFill>
                  <a:srgbClr val="7030A0"/>
                </a:solidFill>
                <a:latin typeface="Cambria" panose="02040503050406030204" pitchFamily="18" charset="0"/>
              </a:rPr>
              <a:t>or other important areas of current functioning</a:t>
            </a:r>
          </a:p>
          <a:p>
            <a:endParaRPr lang="en-US" sz="2600" b="1" dirty="0">
              <a:solidFill>
                <a:srgbClr val="7030A0"/>
              </a:solidFill>
              <a:latin typeface="Cambria" panose="02040503050406030204" pitchFamily="18" charset="0"/>
            </a:endParaRPr>
          </a:p>
          <a:p>
            <a:r>
              <a:rPr lang="en-US" sz="2600" b="1" dirty="0">
                <a:solidFill>
                  <a:srgbClr val="7030A0"/>
                </a:solidFill>
                <a:latin typeface="Cambria" panose="02040503050406030204" pitchFamily="18" charset="0"/>
              </a:rPr>
              <a:t>E: These disturbances are not better explained by an intellectual disability or </a:t>
            </a:r>
          </a:p>
          <a:p>
            <a:r>
              <a:rPr lang="en-US" sz="2600" b="1" dirty="0">
                <a:solidFill>
                  <a:srgbClr val="7030A0"/>
                </a:solidFill>
                <a:latin typeface="Cambria" panose="02040503050406030204" pitchFamily="18" charset="0"/>
              </a:rPr>
              <a:t>global development delay</a:t>
            </a:r>
          </a:p>
        </p:txBody>
      </p:sp>
      <p:sp>
        <p:nvSpPr>
          <p:cNvPr id="8" name="TextBox 7">
            <a:extLst>
              <a:ext uri="{FF2B5EF4-FFF2-40B4-BE49-F238E27FC236}">
                <a16:creationId xmlns:a16="http://schemas.microsoft.com/office/drawing/2014/main" id="{5FBDEE6E-E691-E918-D1DC-1B0770D3A548}"/>
              </a:ext>
            </a:extLst>
          </p:cNvPr>
          <p:cNvSpPr txBox="1"/>
          <p:nvPr/>
        </p:nvSpPr>
        <p:spPr>
          <a:xfrm>
            <a:off x="263991" y="548415"/>
            <a:ext cx="6673237" cy="830997"/>
          </a:xfrm>
          <a:prstGeom prst="rect">
            <a:avLst/>
          </a:prstGeom>
          <a:noFill/>
        </p:spPr>
        <p:txBody>
          <a:bodyPr wrap="none" rtlCol="0">
            <a:spAutoFit/>
          </a:bodyPr>
          <a:lstStyle/>
          <a:p>
            <a:r>
              <a:rPr lang="en-US" sz="4800" b="1" dirty="0">
                <a:solidFill>
                  <a:srgbClr val="0070C0"/>
                </a:solidFill>
                <a:latin typeface="Cambria" panose="02040503050406030204" pitchFamily="18" charset="0"/>
              </a:rPr>
              <a:t>DSM Criteria C, D and E</a:t>
            </a:r>
          </a:p>
        </p:txBody>
      </p:sp>
    </p:spTree>
    <p:extLst>
      <p:ext uri="{BB962C8B-B14F-4D97-AF65-F5344CB8AC3E}">
        <p14:creationId xmlns:p14="http://schemas.microsoft.com/office/powerpoint/2010/main" val="189686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4A53B0-0D27-9EFB-4862-44C44A792CF1}"/>
              </a:ext>
            </a:extLst>
          </p:cNvPr>
          <p:cNvSpPr txBox="1"/>
          <p:nvPr/>
        </p:nvSpPr>
        <p:spPr>
          <a:xfrm>
            <a:off x="1396636" y="206061"/>
            <a:ext cx="9398727"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Not mentioned in the DSM</a:t>
            </a:r>
          </a:p>
        </p:txBody>
      </p:sp>
      <p:sp>
        <p:nvSpPr>
          <p:cNvPr id="7" name="TextBox 6">
            <a:extLst>
              <a:ext uri="{FF2B5EF4-FFF2-40B4-BE49-F238E27FC236}">
                <a16:creationId xmlns:a16="http://schemas.microsoft.com/office/drawing/2014/main" id="{81DB70EF-8C5E-309B-5B4A-8E6CDB6104B2}"/>
              </a:ext>
            </a:extLst>
          </p:cNvPr>
          <p:cNvSpPr txBox="1"/>
          <p:nvPr/>
        </p:nvSpPr>
        <p:spPr>
          <a:xfrm>
            <a:off x="317871" y="1687131"/>
            <a:ext cx="11532901" cy="4216539"/>
          </a:xfrm>
          <a:prstGeom prst="rect">
            <a:avLst/>
          </a:prstGeom>
          <a:noFill/>
        </p:spPr>
        <p:txBody>
          <a:bodyPr wrap="none" rtlCol="0">
            <a:spAutoFit/>
          </a:bodyPr>
          <a:lstStyle/>
          <a:p>
            <a:pPr marL="285750" indent="-285750">
              <a:buFont typeface="Arial" panose="020B0604020202020204" pitchFamily="34" charset="0"/>
              <a:buChar char="•"/>
            </a:pPr>
            <a:r>
              <a:rPr lang="en-US" sz="3200" b="1" dirty="0">
                <a:solidFill>
                  <a:srgbClr val="7030A0"/>
                </a:solidFill>
                <a:latin typeface="Cambria" panose="02040503050406030204" pitchFamily="18" charset="0"/>
              </a:rPr>
              <a:t>Aggression</a:t>
            </a:r>
          </a:p>
          <a:p>
            <a:pPr marL="285750" indent="-285750">
              <a:buFont typeface="Arial" panose="020B0604020202020204" pitchFamily="34" charset="0"/>
              <a:buChar char="•"/>
            </a:pPr>
            <a:r>
              <a:rPr lang="en-US" sz="3200" b="1" dirty="0">
                <a:solidFill>
                  <a:srgbClr val="7030A0"/>
                </a:solidFill>
                <a:latin typeface="Cambria" panose="02040503050406030204" pitchFamily="18" charset="0"/>
              </a:rPr>
              <a:t>Toilet training</a:t>
            </a:r>
          </a:p>
          <a:p>
            <a:pPr marL="285750" indent="-285750">
              <a:buFont typeface="Arial" panose="020B0604020202020204" pitchFamily="34" charset="0"/>
              <a:buChar char="•"/>
            </a:pPr>
            <a:r>
              <a:rPr lang="en-US" sz="3200" b="1" dirty="0">
                <a:solidFill>
                  <a:srgbClr val="7030A0"/>
                </a:solidFill>
                <a:latin typeface="Cambria" panose="02040503050406030204" pitchFamily="18" charset="0"/>
              </a:rPr>
              <a:t>Academics</a:t>
            </a:r>
          </a:p>
          <a:p>
            <a:pPr marL="285750" indent="-285750">
              <a:buFont typeface="Arial" panose="020B0604020202020204" pitchFamily="34" charset="0"/>
              <a:buChar char="•"/>
            </a:pPr>
            <a:r>
              <a:rPr lang="en-US" sz="3200" b="1" dirty="0">
                <a:solidFill>
                  <a:srgbClr val="7030A0"/>
                </a:solidFill>
                <a:latin typeface="Cambria" panose="02040503050406030204" pitchFamily="18" charset="0"/>
              </a:rPr>
              <a:t>Speech delay or disorder</a:t>
            </a:r>
          </a:p>
          <a:p>
            <a:pPr marL="285750" indent="-285750">
              <a:buFont typeface="Arial" panose="020B0604020202020204" pitchFamily="34" charset="0"/>
              <a:buChar char="•"/>
            </a:pPr>
            <a:r>
              <a:rPr lang="en-US" sz="3200" b="1" dirty="0">
                <a:solidFill>
                  <a:srgbClr val="7030A0"/>
                </a:solidFill>
                <a:latin typeface="Cambria" panose="02040503050406030204" pitchFamily="18" charset="0"/>
              </a:rPr>
              <a:t>Fine motor skill delay</a:t>
            </a:r>
          </a:p>
          <a:p>
            <a:pPr marL="285750" indent="-285750">
              <a:buFont typeface="Arial" panose="020B0604020202020204" pitchFamily="34" charset="0"/>
              <a:buChar char="•"/>
            </a:pPr>
            <a:r>
              <a:rPr lang="en-US" sz="3200" b="1" dirty="0">
                <a:solidFill>
                  <a:srgbClr val="7030A0"/>
                </a:solidFill>
                <a:latin typeface="Cambria" panose="02040503050406030204" pitchFamily="18" charset="0"/>
              </a:rPr>
              <a:t>Gross motor skill delay</a:t>
            </a:r>
          </a:p>
          <a:p>
            <a:pPr marL="0" indent="0">
              <a:buNone/>
            </a:pPr>
            <a:endParaRPr lang="en-US" sz="1800" dirty="0">
              <a:solidFill>
                <a:srgbClr val="00B0F0"/>
              </a:solidFill>
              <a:latin typeface="Franklin Gothic Medium" panose="020B0603020102020204" pitchFamily="34" charset="0"/>
            </a:endParaRPr>
          </a:p>
          <a:p>
            <a:r>
              <a:rPr lang="en-US" sz="2000" b="1" dirty="0">
                <a:solidFill>
                  <a:srgbClr val="7030A0"/>
                </a:solidFill>
                <a:latin typeface="Cambria" panose="02040503050406030204" pitchFamily="18" charset="0"/>
              </a:rPr>
              <a:t>* I am not, nor do I pretend to be, a speech therapist, occupational therapist, physical therapist, </a:t>
            </a:r>
          </a:p>
          <a:p>
            <a:r>
              <a:rPr lang="en-US" sz="2000" b="1" dirty="0">
                <a:solidFill>
                  <a:srgbClr val="7030A0"/>
                </a:solidFill>
                <a:latin typeface="Cambria" panose="02040503050406030204" pitchFamily="18" charset="0"/>
              </a:rPr>
              <a:t>   or teacher</a:t>
            </a:r>
          </a:p>
          <a:p>
            <a:endParaRPr lang="en-US" dirty="0"/>
          </a:p>
        </p:txBody>
      </p:sp>
    </p:spTree>
    <p:extLst>
      <p:ext uri="{BB962C8B-B14F-4D97-AF65-F5344CB8AC3E}">
        <p14:creationId xmlns:p14="http://schemas.microsoft.com/office/powerpoint/2010/main" val="114769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02F5AB-8C3B-1C21-EE16-97D0662C12F7}"/>
              </a:ext>
            </a:extLst>
          </p:cNvPr>
          <p:cNvPicPr>
            <a:picLocks noGrp="1" noChangeAspect="1"/>
          </p:cNvPicPr>
          <p:nvPr>
            <p:ph idx="1"/>
          </p:nvPr>
        </p:nvPicPr>
        <p:blipFill>
          <a:blip r:embed="rId2"/>
          <a:stretch>
            <a:fillRect/>
          </a:stretch>
        </p:blipFill>
        <p:spPr>
          <a:xfrm>
            <a:off x="3320560" y="448631"/>
            <a:ext cx="4806778" cy="5960737"/>
          </a:xfrm>
        </p:spPr>
      </p:pic>
    </p:spTree>
    <p:extLst>
      <p:ext uri="{BB962C8B-B14F-4D97-AF65-F5344CB8AC3E}">
        <p14:creationId xmlns:p14="http://schemas.microsoft.com/office/powerpoint/2010/main" val="850222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4CD14-EB7D-0159-6E92-B367DC561725}"/>
              </a:ext>
            </a:extLst>
          </p:cNvPr>
          <p:cNvSpPr txBox="1"/>
          <p:nvPr/>
        </p:nvSpPr>
        <p:spPr>
          <a:xfrm>
            <a:off x="460739" y="571012"/>
            <a:ext cx="11270521" cy="754053"/>
          </a:xfrm>
          <a:prstGeom prst="rect">
            <a:avLst/>
          </a:prstGeom>
          <a:noFill/>
        </p:spPr>
        <p:txBody>
          <a:bodyPr wrap="none" rtlCol="0">
            <a:spAutoFit/>
          </a:bodyPr>
          <a:lstStyle/>
          <a:p>
            <a:r>
              <a:rPr lang="en-US" sz="4300" b="1" dirty="0">
                <a:solidFill>
                  <a:srgbClr val="0070C0"/>
                </a:solidFill>
                <a:latin typeface="Cambria" panose="02040503050406030204" pitchFamily="18" charset="0"/>
              </a:rPr>
              <a:t>Comorbidities in Autism Spectrum Disorder</a:t>
            </a:r>
          </a:p>
        </p:txBody>
      </p:sp>
      <p:pic>
        <p:nvPicPr>
          <p:cNvPr id="5" name="Picture 4">
            <a:extLst>
              <a:ext uri="{FF2B5EF4-FFF2-40B4-BE49-F238E27FC236}">
                <a16:creationId xmlns:a16="http://schemas.microsoft.com/office/drawing/2014/main" id="{85701001-CE57-74D5-AA2B-91A342D12C00}"/>
              </a:ext>
            </a:extLst>
          </p:cNvPr>
          <p:cNvPicPr>
            <a:picLocks noChangeAspect="1"/>
          </p:cNvPicPr>
          <p:nvPr/>
        </p:nvPicPr>
        <p:blipFill>
          <a:blip r:embed="rId2"/>
          <a:stretch>
            <a:fillRect/>
          </a:stretch>
        </p:blipFill>
        <p:spPr>
          <a:xfrm>
            <a:off x="8936425" y="4266127"/>
            <a:ext cx="2895600" cy="2438400"/>
          </a:xfrm>
          <a:prstGeom prst="rect">
            <a:avLst/>
          </a:prstGeom>
        </p:spPr>
      </p:pic>
      <p:sp>
        <p:nvSpPr>
          <p:cNvPr id="7" name="TextBox 6">
            <a:extLst>
              <a:ext uri="{FF2B5EF4-FFF2-40B4-BE49-F238E27FC236}">
                <a16:creationId xmlns:a16="http://schemas.microsoft.com/office/drawing/2014/main" id="{0A1A88F7-97EB-012B-FC2B-4DCB668407D0}"/>
              </a:ext>
            </a:extLst>
          </p:cNvPr>
          <p:cNvSpPr txBox="1"/>
          <p:nvPr/>
        </p:nvSpPr>
        <p:spPr>
          <a:xfrm>
            <a:off x="1017431" y="1893194"/>
            <a:ext cx="9432967" cy="2831544"/>
          </a:xfrm>
          <a:prstGeom prst="rect">
            <a:avLst/>
          </a:prstGeom>
          <a:noFill/>
        </p:spPr>
        <p:txBody>
          <a:bodyPr wrap="none" rtlCol="0">
            <a:spAutoFit/>
          </a:bodyPr>
          <a:lstStyle/>
          <a:p>
            <a:pPr marL="457200" indent="-457200">
              <a:buFont typeface="Arial" panose="020B0604020202020204" pitchFamily="34" charset="0"/>
              <a:buChar char="•"/>
            </a:pPr>
            <a:r>
              <a:rPr lang="en-US" sz="3200" b="1" i="0" u="none" strike="noStrike" dirty="0">
                <a:solidFill>
                  <a:srgbClr val="7030A0"/>
                </a:solidFill>
                <a:effectLst/>
                <a:latin typeface="Cambria" panose="02040503050406030204" pitchFamily="18" charset="0"/>
              </a:rPr>
              <a:t>Study published in February 2023 by </a:t>
            </a:r>
          </a:p>
          <a:p>
            <a:r>
              <a:rPr lang="en-US" sz="3200" b="1" dirty="0">
                <a:solidFill>
                  <a:srgbClr val="7030A0"/>
                </a:solidFill>
                <a:latin typeface="Cambria" panose="02040503050406030204" pitchFamily="18" charset="0"/>
              </a:rPr>
              <a:t>     </a:t>
            </a:r>
            <a:r>
              <a:rPr lang="en-US" sz="3200" b="1" i="0" u="none" strike="noStrike" dirty="0" err="1">
                <a:solidFill>
                  <a:srgbClr val="7030A0"/>
                </a:solidFill>
                <a:effectLst/>
                <a:latin typeface="Cambria" panose="02040503050406030204" pitchFamily="18" charset="0"/>
              </a:rPr>
              <a:t>Khachadourian</a:t>
            </a:r>
            <a:r>
              <a:rPr lang="en-US" sz="3200" b="1" i="0" u="none" strike="noStrike" dirty="0">
                <a:solidFill>
                  <a:srgbClr val="7030A0"/>
                </a:solidFill>
                <a:effectLst/>
                <a:latin typeface="Cambria" panose="02040503050406030204" pitchFamily="18" charset="0"/>
              </a:rPr>
              <a:t> et al.</a:t>
            </a:r>
          </a:p>
          <a:p>
            <a:endParaRPr lang="en-US" sz="3200" b="1" i="0" u="none" strike="noStrike" dirty="0">
              <a:solidFill>
                <a:srgbClr val="7030A0"/>
              </a:solidFill>
              <a:effectLst/>
              <a:latin typeface="Cambria" panose="02040503050406030204" pitchFamily="18" charset="0"/>
            </a:endParaRPr>
          </a:p>
          <a:p>
            <a:pPr marL="457200" indent="-457200">
              <a:buFont typeface="Arial" panose="020B0604020202020204" pitchFamily="34" charset="0"/>
              <a:buChar char="•"/>
            </a:pPr>
            <a:r>
              <a:rPr lang="en-US" sz="3200" b="1" i="0" u="none" strike="noStrike" dirty="0">
                <a:solidFill>
                  <a:srgbClr val="7030A0"/>
                </a:solidFill>
                <a:effectLst/>
                <a:latin typeface="Cambria" panose="02040503050406030204" pitchFamily="18" charset="0"/>
              </a:rPr>
              <a:t>42,569 individuals with ASD and their siblings </a:t>
            </a:r>
          </a:p>
          <a:p>
            <a:r>
              <a:rPr lang="en-US" sz="3200" b="1" dirty="0">
                <a:solidFill>
                  <a:srgbClr val="7030A0"/>
                </a:solidFill>
                <a:latin typeface="Cambria" panose="02040503050406030204" pitchFamily="18" charset="0"/>
              </a:rPr>
              <a:t>     </a:t>
            </a:r>
            <a:r>
              <a:rPr lang="en-US" sz="3200" b="1" i="0" u="none" strike="noStrike" dirty="0">
                <a:solidFill>
                  <a:srgbClr val="7030A0"/>
                </a:solidFill>
                <a:effectLst/>
                <a:latin typeface="Cambria" panose="02040503050406030204" pitchFamily="18" charset="0"/>
              </a:rPr>
              <a:t>(full and half-siblings)</a:t>
            </a:r>
            <a:endParaRPr lang="en-US" sz="3200" b="1" dirty="0">
              <a:solidFill>
                <a:srgbClr val="7030A0"/>
              </a:solidFill>
              <a:latin typeface="Cambria" panose="02040503050406030204" pitchFamily="18" charset="0"/>
            </a:endParaRPr>
          </a:p>
          <a:p>
            <a:endParaRPr lang="en-US" dirty="0"/>
          </a:p>
        </p:txBody>
      </p:sp>
    </p:spTree>
    <p:extLst>
      <p:ext uri="{BB962C8B-B14F-4D97-AF65-F5344CB8AC3E}">
        <p14:creationId xmlns:p14="http://schemas.microsoft.com/office/powerpoint/2010/main" val="2345160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008D1-2C89-5CB7-D8D0-D1F8FACA4EC5}"/>
              </a:ext>
            </a:extLst>
          </p:cNvPr>
          <p:cNvPicPr>
            <a:picLocks noChangeAspect="1"/>
          </p:cNvPicPr>
          <p:nvPr/>
        </p:nvPicPr>
        <p:blipFill>
          <a:blip r:embed="rId2"/>
          <a:stretch>
            <a:fillRect/>
          </a:stretch>
        </p:blipFill>
        <p:spPr>
          <a:xfrm>
            <a:off x="2166257" y="0"/>
            <a:ext cx="7772400" cy="6782010"/>
          </a:xfrm>
          <a:prstGeom prst="rect">
            <a:avLst/>
          </a:prstGeom>
        </p:spPr>
      </p:pic>
    </p:spTree>
    <p:extLst>
      <p:ext uri="{BB962C8B-B14F-4D97-AF65-F5344CB8AC3E}">
        <p14:creationId xmlns:p14="http://schemas.microsoft.com/office/powerpoint/2010/main" val="4089092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016496-C27E-5F24-22DE-94DEEFAB2F44}"/>
              </a:ext>
            </a:extLst>
          </p:cNvPr>
          <p:cNvSpPr txBox="1"/>
          <p:nvPr/>
        </p:nvSpPr>
        <p:spPr>
          <a:xfrm>
            <a:off x="179614" y="125577"/>
            <a:ext cx="4181401" cy="461665"/>
          </a:xfrm>
          <a:prstGeom prst="rect">
            <a:avLst/>
          </a:prstGeom>
          <a:noFill/>
        </p:spPr>
        <p:txBody>
          <a:bodyPr wrap="none" rtlCol="0">
            <a:spAutoFit/>
          </a:bodyPr>
          <a:lstStyle/>
          <a:p>
            <a:r>
              <a:rPr lang="en-US" sz="2400" dirty="0">
                <a:solidFill>
                  <a:srgbClr val="0070C0"/>
                </a:solidFill>
                <a:latin typeface="Franklin Gothic Medium" panose="020B0603020102020204" pitchFamily="34" charset="0"/>
              </a:rPr>
              <a:t>One more interesting analysis:</a:t>
            </a:r>
          </a:p>
        </p:txBody>
      </p:sp>
      <p:pic>
        <p:nvPicPr>
          <p:cNvPr id="8" name="Picture 7">
            <a:extLst>
              <a:ext uri="{FF2B5EF4-FFF2-40B4-BE49-F238E27FC236}">
                <a16:creationId xmlns:a16="http://schemas.microsoft.com/office/drawing/2014/main" id="{D4ABEE92-71BA-CC4B-5A0E-C2EF58C1AA10}"/>
              </a:ext>
            </a:extLst>
          </p:cNvPr>
          <p:cNvPicPr>
            <a:picLocks noChangeAspect="1"/>
          </p:cNvPicPr>
          <p:nvPr/>
        </p:nvPicPr>
        <p:blipFill>
          <a:blip r:embed="rId2"/>
          <a:stretch>
            <a:fillRect/>
          </a:stretch>
        </p:blipFill>
        <p:spPr>
          <a:xfrm>
            <a:off x="2163536" y="956574"/>
            <a:ext cx="9380764" cy="4382281"/>
          </a:xfrm>
          <a:prstGeom prst="rect">
            <a:avLst/>
          </a:prstGeom>
        </p:spPr>
      </p:pic>
      <p:sp>
        <p:nvSpPr>
          <p:cNvPr id="2" name="TextBox 1">
            <a:extLst>
              <a:ext uri="{FF2B5EF4-FFF2-40B4-BE49-F238E27FC236}">
                <a16:creationId xmlns:a16="http://schemas.microsoft.com/office/drawing/2014/main" id="{90132222-D36E-6EB9-6399-C185F472684D}"/>
              </a:ext>
            </a:extLst>
          </p:cNvPr>
          <p:cNvSpPr txBox="1"/>
          <p:nvPr/>
        </p:nvSpPr>
        <p:spPr>
          <a:xfrm>
            <a:off x="8590208" y="5523521"/>
            <a:ext cx="2836418" cy="369332"/>
          </a:xfrm>
          <a:prstGeom prst="rect">
            <a:avLst/>
          </a:prstGeom>
          <a:noFill/>
        </p:spPr>
        <p:txBody>
          <a:bodyPr wrap="none" rtlCol="0">
            <a:spAutoFit/>
          </a:bodyPr>
          <a:lstStyle/>
          <a:p>
            <a:r>
              <a:rPr lang="en-US" b="0" i="0" u="none" strike="noStrike" dirty="0">
                <a:solidFill>
                  <a:srgbClr val="000000"/>
                </a:solidFill>
                <a:effectLst/>
                <a:latin typeface="-webkit-standard"/>
              </a:rPr>
              <a:t>(</a:t>
            </a:r>
            <a:r>
              <a:rPr lang="en-US" b="0" i="0" u="none" strike="noStrike" dirty="0" err="1">
                <a:solidFill>
                  <a:srgbClr val="000000"/>
                </a:solidFill>
                <a:effectLst/>
                <a:latin typeface="-webkit-standard"/>
              </a:rPr>
              <a:t>Khachadourian</a:t>
            </a:r>
            <a:r>
              <a:rPr lang="en-US" b="0" i="0" u="none" strike="noStrike" dirty="0">
                <a:solidFill>
                  <a:srgbClr val="000000"/>
                </a:solidFill>
                <a:effectLst/>
                <a:latin typeface="-webkit-standard"/>
              </a:rPr>
              <a:t> et al., 2023)</a:t>
            </a:r>
            <a:endParaRPr lang="en-US" dirty="0"/>
          </a:p>
        </p:txBody>
      </p:sp>
    </p:spTree>
    <p:extLst>
      <p:ext uri="{BB962C8B-B14F-4D97-AF65-F5344CB8AC3E}">
        <p14:creationId xmlns:p14="http://schemas.microsoft.com/office/powerpoint/2010/main" val="3275093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757CBD-863C-2091-FB35-950DC0B7D5B3}"/>
              </a:ext>
            </a:extLst>
          </p:cNvPr>
          <p:cNvPicPr>
            <a:picLocks noGrp="1" noChangeAspect="1"/>
          </p:cNvPicPr>
          <p:nvPr>
            <p:ph idx="1"/>
          </p:nvPr>
        </p:nvPicPr>
        <p:blipFill>
          <a:blip r:embed="rId2"/>
          <a:stretch>
            <a:fillRect/>
          </a:stretch>
        </p:blipFill>
        <p:spPr>
          <a:xfrm>
            <a:off x="9090024" y="3168486"/>
            <a:ext cx="2977383" cy="3689514"/>
          </a:xfrm>
        </p:spPr>
      </p:pic>
      <p:pic>
        <p:nvPicPr>
          <p:cNvPr id="6" name="Picture 5">
            <a:extLst>
              <a:ext uri="{FF2B5EF4-FFF2-40B4-BE49-F238E27FC236}">
                <a16:creationId xmlns:a16="http://schemas.microsoft.com/office/drawing/2014/main" id="{E8F14BFB-7C84-FE56-55A6-114FE0D6D819}"/>
              </a:ext>
            </a:extLst>
          </p:cNvPr>
          <p:cNvPicPr>
            <a:picLocks noChangeAspect="1"/>
          </p:cNvPicPr>
          <p:nvPr/>
        </p:nvPicPr>
        <p:blipFill>
          <a:blip r:embed="rId3"/>
          <a:stretch>
            <a:fillRect/>
          </a:stretch>
        </p:blipFill>
        <p:spPr>
          <a:xfrm>
            <a:off x="341522" y="671854"/>
            <a:ext cx="5988050" cy="2042053"/>
          </a:xfrm>
          <a:prstGeom prst="rect">
            <a:avLst/>
          </a:prstGeom>
        </p:spPr>
      </p:pic>
      <p:pic>
        <p:nvPicPr>
          <p:cNvPr id="8" name="Graphic 7" descr="Heart with solid fill">
            <a:extLst>
              <a:ext uri="{FF2B5EF4-FFF2-40B4-BE49-F238E27FC236}">
                <a16:creationId xmlns:a16="http://schemas.microsoft.com/office/drawing/2014/main" id="{98EFC0F9-C316-222E-EFBB-64255332EC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2402" y="3812875"/>
            <a:ext cx="914400" cy="914400"/>
          </a:xfrm>
          <a:prstGeom prst="rect">
            <a:avLst/>
          </a:prstGeom>
        </p:spPr>
      </p:pic>
      <p:sp>
        <p:nvSpPr>
          <p:cNvPr id="9" name="TextBox 8">
            <a:extLst>
              <a:ext uri="{FF2B5EF4-FFF2-40B4-BE49-F238E27FC236}">
                <a16:creationId xmlns:a16="http://schemas.microsoft.com/office/drawing/2014/main" id="{BB0D0F91-C151-BC66-20FE-CFA93B127FD5}"/>
              </a:ext>
            </a:extLst>
          </p:cNvPr>
          <p:cNvSpPr txBox="1"/>
          <p:nvPr/>
        </p:nvSpPr>
        <p:spPr>
          <a:xfrm>
            <a:off x="5003321" y="4727275"/>
            <a:ext cx="3972562" cy="923330"/>
          </a:xfrm>
          <a:prstGeom prst="rect">
            <a:avLst/>
          </a:prstGeom>
          <a:noFill/>
        </p:spPr>
        <p:txBody>
          <a:bodyPr wrap="none" rtlCol="0">
            <a:spAutoFit/>
          </a:bodyPr>
          <a:lstStyle/>
          <a:p>
            <a:r>
              <a:rPr lang="en-US" dirty="0">
                <a:latin typeface="Bradley Hand" pitchFamily="2" charset="77"/>
              </a:rPr>
              <a:t>For you parents, hang in there! </a:t>
            </a:r>
          </a:p>
          <a:p>
            <a:r>
              <a:rPr lang="en-US" dirty="0">
                <a:latin typeface="Bradley Hand" pitchFamily="2" charset="77"/>
              </a:rPr>
              <a:t>Keep advocating and don’t be so hard </a:t>
            </a:r>
          </a:p>
          <a:p>
            <a:r>
              <a:rPr lang="en-US" dirty="0">
                <a:latin typeface="Bradley Hand" pitchFamily="2" charset="77"/>
              </a:rPr>
              <a:t>on yourselves!</a:t>
            </a:r>
          </a:p>
        </p:txBody>
      </p:sp>
    </p:spTree>
    <p:extLst>
      <p:ext uri="{BB962C8B-B14F-4D97-AF65-F5344CB8AC3E}">
        <p14:creationId xmlns:p14="http://schemas.microsoft.com/office/powerpoint/2010/main" val="918690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7A5A-B602-F2B9-5235-0E7B58B211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638651-245C-0EAF-0A33-923FFF98D08E}"/>
              </a:ext>
            </a:extLst>
          </p:cNvPr>
          <p:cNvPicPr>
            <a:picLocks noChangeAspect="1"/>
          </p:cNvPicPr>
          <p:nvPr/>
        </p:nvPicPr>
        <p:blipFill>
          <a:blip r:embed="rId2"/>
          <a:stretch>
            <a:fillRect/>
          </a:stretch>
        </p:blipFill>
        <p:spPr>
          <a:xfrm>
            <a:off x="3227316" y="252248"/>
            <a:ext cx="5301830" cy="6070497"/>
          </a:xfrm>
          <a:prstGeom prst="rect">
            <a:avLst/>
          </a:prstGeom>
        </p:spPr>
      </p:pic>
    </p:spTree>
    <p:extLst>
      <p:ext uri="{BB962C8B-B14F-4D97-AF65-F5344CB8AC3E}">
        <p14:creationId xmlns:p14="http://schemas.microsoft.com/office/powerpoint/2010/main" val="36988656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978F21-D76F-5123-06BB-51D3F0DDA91F}"/>
              </a:ext>
            </a:extLst>
          </p:cNvPr>
          <p:cNvPicPr>
            <a:picLocks noChangeAspect="1"/>
          </p:cNvPicPr>
          <p:nvPr/>
        </p:nvPicPr>
        <p:blipFill>
          <a:blip r:embed="rId2"/>
          <a:stretch>
            <a:fillRect/>
          </a:stretch>
        </p:blipFill>
        <p:spPr>
          <a:xfrm>
            <a:off x="2209800" y="2219144"/>
            <a:ext cx="7772400" cy="3086099"/>
          </a:xfrm>
          <a:prstGeom prst="rect">
            <a:avLst/>
          </a:prstGeom>
        </p:spPr>
      </p:pic>
      <p:sp>
        <p:nvSpPr>
          <p:cNvPr id="8" name="TextBox 7">
            <a:extLst>
              <a:ext uri="{FF2B5EF4-FFF2-40B4-BE49-F238E27FC236}">
                <a16:creationId xmlns:a16="http://schemas.microsoft.com/office/drawing/2014/main" id="{77DAE905-01F4-B7BE-7324-991E0CB790FA}"/>
              </a:ext>
            </a:extLst>
          </p:cNvPr>
          <p:cNvSpPr txBox="1"/>
          <p:nvPr/>
        </p:nvSpPr>
        <p:spPr>
          <a:xfrm>
            <a:off x="4054223" y="643944"/>
            <a:ext cx="4083554"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References</a:t>
            </a:r>
          </a:p>
        </p:txBody>
      </p:sp>
    </p:spTree>
    <p:extLst>
      <p:ext uri="{BB962C8B-B14F-4D97-AF65-F5344CB8AC3E}">
        <p14:creationId xmlns:p14="http://schemas.microsoft.com/office/powerpoint/2010/main" val="31282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8AABFE-CB67-C7E8-A56F-C119D9D380A0}"/>
              </a:ext>
            </a:extLst>
          </p:cNvPr>
          <p:cNvSpPr txBox="1"/>
          <p:nvPr/>
        </p:nvSpPr>
        <p:spPr>
          <a:xfrm>
            <a:off x="4305518" y="888546"/>
            <a:ext cx="8457761" cy="1292662"/>
          </a:xfrm>
          <a:prstGeom prst="rect">
            <a:avLst/>
          </a:prstGeom>
          <a:noFill/>
        </p:spPr>
        <p:txBody>
          <a:bodyPr wrap="square" rtlCol="0">
            <a:spAutoFit/>
          </a:bodyPr>
          <a:lstStyle/>
          <a:p>
            <a:r>
              <a:rPr lang="en-US" sz="6000" b="1" dirty="0">
                <a:solidFill>
                  <a:srgbClr val="0070C0"/>
                </a:solidFill>
                <a:latin typeface="Cambria" panose="02040503050406030204" pitchFamily="18" charset="0"/>
              </a:rPr>
              <a:t>Today’s Agenda</a:t>
            </a:r>
          </a:p>
          <a:p>
            <a:endParaRPr lang="en-US" dirty="0"/>
          </a:p>
        </p:txBody>
      </p:sp>
      <p:sp>
        <p:nvSpPr>
          <p:cNvPr id="3" name="TextBox 2">
            <a:extLst>
              <a:ext uri="{FF2B5EF4-FFF2-40B4-BE49-F238E27FC236}">
                <a16:creationId xmlns:a16="http://schemas.microsoft.com/office/drawing/2014/main" id="{C30B315A-5084-8796-CD68-4E91C21BA146}"/>
              </a:ext>
            </a:extLst>
          </p:cNvPr>
          <p:cNvSpPr txBox="1"/>
          <p:nvPr/>
        </p:nvSpPr>
        <p:spPr>
          <a:xfrm>
            <a:off x="3762180" y="2689545"/>
            <a:ext cx="8285986" cy="2954655"/>
          </a:xfrm>
          <a:prstGeom prst="rect">
            <a:avLst/>
          </a:prstGeom>
          <a:noFill/>
        </p:spPr>
        <p:txBody>
          <a:bodyPr wrap="none" rtlCol="0">
            <a:spAutoFit/>
          </a:bodyPr>
          <a:lstStyle/>
          <a:p>
            <a:pPr marL="342900" indent="-342900">
              <a:buFont typeface="Arial" panose="020B0604020202020204" pitchFamily="34" charset="0"/>
              <a:buChar char="•"/>
            </a:pPr>
            <a:r>
              <a:rPr lang="en-US" sz="3000" b="1" dirty="0">
                <a:solidFill>
                  <a:srgbClr val="7030A0"/>
                </a:solidFill>
                <a:latin typeface="Cambria" panose="02040503050406030204" pitchFamily="18" charset="0"/>
              </a:rPr>
              <a:t>What is ABA?</a:t>
            </a:r>
          </a:p>
          <a:p>
            <a:pPr marL="342900" indent="-342900">
              <a:buFont typeface="Arial" panose="020B0604020202020204" pitchFamily="34" charset="0"/>
              <a:buChar char="•"/>
            </a:pPr>
            <a:r>
              <a:rPr lang="en-US" sz="3000" b="1" dirty="0">
                <a:solidFill>
                  <a:srgbClr val="7030A0"/>
                </a:solidFill>
                <a:latin typeface="Cambria" panose="02040503050406030204" pitchFamily="18" charset="0"/>
              </a:rPr>
              <a:t>What is the controversy with ABA?</a:t>
            </a:r>
          </a:p>
          <a:p>
            <a:pPr marL="342900" indent="-342900">
              <a:buFont typeface="Arial" panose="020B0604020202020204" pitchFamily="34" charset="0"/>
              <a:buChar char="•"/>
            </a:pPr>
            <a:r>
              <a:rPr lang="en-US" sz="3000" b="1" dirty="0">
                <a:solidFill>
                  <a:srgbClr val="7030A0"/>
                </a:solidFill>
                <a:latin typeface="Cambria" panose="02040503050406030204" pitchFamily="18" charset="0"/>
              </a:rPr>
              <a:t>What ABA therapy should look like</a:t>
            </a:r>
          </a:p>
          <a:p>
            <a:pPr marL="342900" indent="-342900">
              <a:buFont typeface="Arial" panose="020B0604020202020204" pitchFamily="34" charset="0"/>
              <a:buChar char="•"/>
            </a:pPr>
            <a:r>
              <a:rPr lang="en-US" sz="3000" b="1" dirty="0">
                <a:solidFill>
                  <a:srgbClr val="7030A0"/>
                </a:solidFill>
                <a:latin typeface="Cambria" panose="02040503050406030204" pitchFamily="18" charset="0"/>
              </a:rPr>
              <a:t>ABA Basics</a:t>
            </a:r>
          </a:p>
          <a:p>
            <a:pPr marL="342900" indent="-342900">
              <a:buFont typeface="Arial" panose="020B0604020202020204" pitchFamily="34" charset="0"/>
              <a:buChar char="•"/>
            </a:pPr>
            <a:r>
              <a:rPr lang="en-US" sz="3000" b="1" dirty="0">
                <a:solidFill>
                  <a:srgbClr val="7030A0"/>
                </a:solidFill>
                <a:latin typeface="Cambria" panose="02040503050406030204" pitchFamily="18" charset="0"/>
              </a:rPr>
              <a:t>How ABA can help with symptoms of Autism</a:t>
            </a:r>
          </a:p>
          <a:p>
            <a:endParaRPr lang="en-US" dirty="0"/>
          </a:p>
          <a:p>
            <a:endParaRPr lang="en-US" dirty="0"/>
          </a:p>
        </p:txBody>
      </p:sp>
      <p:pic>
        <p:nvPicPr>
          <p:cNvPr id="7" name="Picture 6">
            <a:extLst>
              <a:ext uri="{FF2B5EF4-FFF2-40B4-BE49-F238E27FC236}">
                <a16:creationId xmlns:a16="http://schemas.microsoft.com/office/drawing/2014/main" id="{1B507A8E-3EDB-BA73-C038-C281FEAD7EEC}"/>
              </a:ext>
            </a:extLst>
          </p:cNvPr>
          <p:cNvPicPr>
            <a:picLocks noChangeAspect="1"/>
          </p:cNvPicPr>
          <p:nvPr/>
        </p:nvPicPr>
        <p:blipFill>
          <a:blip r:embed="rId2"/>
          <a:stretch>
            <a:fillRect/>
          </a:stretch>
        </p:blipFill>
        <p:spPr>
          <a:xfrm>
            <a:off x="273050" y="315474"/>
            <a:ext cx="3215976" cy="3113526"/>
          </a:xfrm>
          <a:prstGeom prst="rect">
            <a:avLst/>
          </a:prstGeom>
        </p:spPr>
      </p:pic>
    </p:spTree>
    <p:extLst>
      <p:ext uri="{BB962C8B-B14F-4D97-AF65-F5344CB8AC3E}">
        <p14:creationId xmlns:p14="http://schemas.microsoft.com/office/powerpoint/2010/main" val="3054437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813AD7-2532-58CA-53D2-547516F53F18}"/>
              </a:ext>
            </a:extLst>
          </p:cNvPr>
          <p:cNvSpPr txBox="1"/>
          <p:nvPr/>
        </p:nvSpPr>
        <p:spPr>
          <a:xfrm>
            <a:off x="4868215" y="771987"/>
            <a:ext cx="4852482" cy="1292662"/>
          </a:xfrm>
          <a:prstGeom prst="rect">
            <a:avLst/>
          </a:prstGeom>
          <a:noFill/>
        </p:spPr>
        <p:txBody>
          <a:bodyPr wrap="none" rtlCol="0">
            <a:spAutoFit/>
          </a:bodyPr>
          <a:lstStyle/>
          <a:p>
            <a:r>
              <a:rPr lang="en-US" sz="6000" b="1" dirty="0">
                <a:solidFill>
                  <a:srgbClr val="0070C0"/>
                </a:solidFill>
                <a:latin typeface="Cambria" panose="02040503050406030204" pitchFamily="18" charset="0"/>
              </a:rPr>
              <a:t>What is ABA?</a:t>
            </a:r>
          </a:p>
          <a:p>
            <a:endParaRPr lang="en-US" dirty="0"/>
          </a:p>
        </p:txBody>
      </p:sp>
      <p:sp>
        <p:nvSpPr>
          <p:cNvPr id="5" name="TextBox 4">
            <a:extLst>
              <a:ext uri="{FF2B5EF4-FFF2-40B4-BE49-F238E27FC236}">
                <a16:creationId xmlns:a16="http://schemas.microsoft.com/office/drawing/2014/main" id="{3AAE7FBF-FA4E-959E-6661-E9157CD4C25B}"/>
              </a:ext>
            </a:extLst>
          </p:cNvPr>
          <p:cNvSpPr txBox="1"/>
          <p:nvPr/>
        </p:nvSpPr>
        <p:spPr>
          <a:xfrm>
            <a:off x="1176432" y="3214429"/>
            <a:ext cx="9945287" cy="2062103"/>
          </a:xfrm>
          <a:prstGeom prst="rect">
            <a:avLst/>
          </a:prstGeom>
          <a:noFill/>
        </p:spPr>
        <p:txBody>
          <a:bodyPr wrap="none" rtlCol="0">
            <a:spAutoFit/>
          </a:bodyPr>
          <a:lstStyle/>
          <a:p>
            <a:r>
              <a:rPr lang="en-US" sz="3200" b="1" dirty="0">
                <a:solidFill>
                  <a:srgbClr val="7030A0"/>
                </a:solidFill>
                <a:latin typeface="Cambria" panose="02040503050406030204" pitchFamily="18" charset="0"/>
              </a:rPr>
              <a:t>A data driven, evidence based approach that aims </a:t>
            </a:r>
          </a:p>
          <a:p>
            <a:r>
              <a:rPr lang="en-US" sz="3200" b="1" dirty="0">
                <a:solidFill>
                  <a:srgbClr val="7030A0"/>
                </a:solidFill>
                <a:latin typeface="Cambria" panose="02040503050406030204" pitchFamily="18" charset="0"/>
              </a:rPr>
              <a:t>to increase functional, socially significant skills and </a:t>
            </a:r>
          </a:p>
          <a:p>
            <a:r>
              <a:rPr lang="en-US" sz="3200" b="1" dirty="0">
                <a:solidFill>
                  <a:srgbClr val="7030A0"/>
                </a:solidFill>
                <a:latin typeface="Cambria" panose="02040503050406030204" pitchFamily="18" charset="0"/>
              </a:rPr>
              <a:t>reduce behaviors that interfere with an individuals </a:t>
            </a:r>
          </a:p>
          <a:p>
            <a:r>
              <a:rPr lang="en-US" sz="3200" b="1" dirty="0">
                <a:solidFill>
                  <a:srgbClr val="7030A0"/>
                </a:solidFill>
                <a:latin typeface="Cambria" panose="02040503050406030204" pitchFamily="18" charset="0"/>
              </a:rPr>
              <a:t>quality of life.</a:t>
            </a:r>
          </a:p>
        </p:txBody>
      </p:sp>
      <p:pic>
        <p:nvPicPr>
          <p:cNvPr id="7" name="Picture 6">
            <a:extLst>
              <a:ext uri="{FF2B5EF4-FFF2-40B4-BE49-F238E27FC236}">
                <a16:creationId xmlns:a16="http://schemas.microsoft.com/office/drawing/2014/main" id="{17C84EF3-8379-4FC6-ABC6-1F73C1261D01}"/>
              </a:ext>
            </a:extLst>
          </p:cNvPr>
          <p:cNvPicPr>
            <a:picLocks noChangeAspect="1"/>
          </p:cNvPicPr>
          <p:nvPr/>
        </p:nvPicPr>
        <p:blipFill>
          <a:blip r:embed="rId2"/>
          <a:stretch>
            <a:fillRect/>
          </a:stretch>
        </p:blipFill>
        <p:spPr>
          <a:xfrm>
            <a:off x="0" y="33391"/>
            <a:ext cx="3595173" cy="2380203"/>
          </a:xfrm>
          <a:prstGeom prst="rect">
            <a:avLst/>
          </a:prstGeom>
        </p:spPr>
      </p:pic>
    </p:spTree>
    <p:extLst>
      <p:ext uri="{BB962C8B-B14F-4D97-AF65-F5344CB8AC3E}">
        <p14:creationId xmlns:p14="http://schemas.microsoft.com/office/powerpoint/2010/main" val="568790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639D0-8596-CDC5-2EA4-2E879ED5495B}"/>
              </a:ext>
            </a:extLst>
          </p:cNvPr>
          <p:cNvPicPr>
            <a:picLocks noChangeAspect="1"/>
          </p:cNvPicPr>
          <p:nvPr/>
        </p:nvPicPr>
        <p:blipFill>
          <a:blip r:embed="rId2"/>
          <a:stretch>
            <a:fillRect/>
          </a:stretch>
        </p:blipFill>
        <p:spPr>
          <a:xfrm>
            <a:off x="337457" y="235930"/>
            <a:ext cx="2868845" cy="2197027"/>
          </a:xfrm>
          <a:prstGeom prst="rect">
            <a:avLst/>
          </a:prstGeom>
        </p:spPr>
      </p:pic>
      <p:sp>
        <p:nvSpPr>
          <p:cNvPr id="8" name="TextBox 7">
            <a:extLst>
              <a:ext uri="{FF2B5EF4-FFF2-40B4-BE49-F238E27FC236}">
                <a16:creationId xmlns:a16="http://schemas.microsoft.com/office/drawing/2014/main" id="{86824366-EAAF-93CE-1677-C072CA971823}"/>
              </a:ext>
            </a:extLst>
          </p:cNvPr>
          <p:cNvSpPr txBox="1"/>
          <p:nvPr/>
        </p:nvSpPr>
        <p:spPr>
          <a:xfrm>
            <a:off x="4816929" y="555171"/>
            <a:ext cx="4852482" cy="1015663"/>
          </a:xfrm>
          <a:prstGeom prst="rect">
            <a:avLst/>
          </a:prstGeom>
          <a:noFill/>
        </p:spPr>
        <p:txBody>
          <a:bodyPr wrap="none" rtlCol="0">
            <a:spAutoFit/>
          </a:bodyPr>
          <a:lstStyle/>
          <a:p>
            <a:r>
              <a:rPr lang="en-US" sz="6000" b="1" dirty="0">
                <a:solidFill>
                  <a:srgbClr val="0070C0"/>
                </a:solidFill>
                <a:latin typeface="Cambria" panose="02040503050406030204" pitchFamily="18" charset="0"/>
              </a:rPr>
              <a:t>What is ABA?</a:t>
            </a:r>
          </a:p>
        </p:txBody>
      </p:sp>
      <p:sp>
        <p:nvSpPr>
          <p:cNvPr id="5" name="TextBox 4">
            <a:extLst>
              <a:ext uri="{FF2B5EF4-FFF2-40B4-BE49-F238E27FC236}">
                <a16:creationId xmlns:a16="http://schemas.microsoft.com/office/drawing/2014/main" id="{751B74E2-DE29-ACC7-9608-C040F4AA57B9}"/>
              </a:ext>
            </a:extLst>
          </p:cNvPr>
          <p:cNvSpPr txBox="1"/>
          <p:nvPr/>
        </p:nvSpPr>
        <p:spPr>
          <a:xfrm>
            <a:off x="119492" y="2718076"/>
            <a:ext cx="11953016" cy="3693319"/>
          </a:xfrm>
          <a:prstGeom prst="rect">
            <a:avLst/>
          </a:prstGeom>
          <a:noFill/>
        </p:spPr>
        <p:txBody>
          <a:bodyPr wrap="none" rtlCol="0">
            <a:spAutoFit/>
          </a:bodyPr>
          <a:lstStyle/>
          <a:p>
            <a:pPr marL="457200" indent="-457200">
              <a:buFont typeface="Arial" panose="020B0604020202020204" pitchFamily="34" charset="0"/>
              <a:buChar char="•"/>
            </a:pPr>
            <a:r>
              <a:rPr lang="en-US" sz="3200" b="1" dirty="0">
                <a:solidFill>
                  <a:srgbClr val="7030A0"/>
                </a:solidFill>
                <a:latin typeface="Cambria" panose="02040503050406030204" pitchFamily="18" charset="0"/>
              </a:rPr>
              <a:t>Applied</a:t>
            </a:r>
            <a:r>
              <a:rPr lang="en-US" sz="2400" b="1" dirty="0">
                <a:solidFill>
                  <a:srgbClr val="7030A0"/>
                </a:solidFill>
                <a:latin typeface="Cambria" panose="02040503050406030204" pitchFamily="18" charset="0"/>
              </a:rPr>
              <a:t>– We use the principles of ABA to change socially significant behaviors</a:t>
            </a:r>
          </a:p>
          <a:p>
            <a:endParaRPr lang="en-US" sz="2400" b="1" dirty="0">
              <a:solidFill>
                <a:srgbClr val="7030A0"/>
              </a:solidFill>
              <a:latin typeface="Cambria" panose="02040503050406030204" pitchFamily="18" charset="0"/>
            </a:endParaRPr>
          </a:p>
          <a:p>
            <a:pPr marL="457200" indent="-457200">
              <a:buFont typeface="Arial" panose="020B0604020202020204" pitchFamily="34" charset="0"/>
              <a:buChar char="•"/>
            </a:pPr>
            <a:r>
              <a:rPr lang="en-US" sz="3200" b="1" dirty="0">
                <a:solidFill>
                  <a:srgbClr val="7030A0"/>
                </a:solidFill>
                <a:latin typeface="Cambria" panose="02040503050406030204" pitchFamily="18" charset="0"/>
              </a:rPr>
              <a:t>Behavior</a:t>
            </a:r>
            <a:r>
              <a:rPr lang="en-US" sz="2400" b="1" dirty="0">
                <a:solidFill>
                  <a:srgbClr val="7030A0"/>
                </a:solidFill>
                <a:latin typeface="Cambria" panose="02040503050406030204" pitchFamily="18" charset="0"/>
              </a:rPr>
              <a:t> – The behavior of interest must be observable and measurable.  </a:t>
            </a:r>
          </a:p>
          <a:p>
            <a:r>
              <a:rPr lang="en-US" sz="2400" b="1" dirty="0">
                <a:solidFill>
                  <a:srgbClr val="7030A0"/>
                </a:solidFill>
                <a:latin typeface="Cambria" panose="02040503050406030204" pitchFamily="18" charset="0"/>
              </a:rPr>
              <a:t>       We need to see it so that we can take data</a:t>
            </a:r>
          </a:p>
          <a:p>
            <a:endParaRPr lang="en-US" sz="2400" b="1" dirty="0">
              <a:solidFill>
                <a:srgbClr val="7030A0"/>
              </a:solidFill>
              <a:latin typeface="Cambria" panose="02040503050406030204" pitchFamily="18" charset="0"/>
            </a:endParaRPr>
          </a:p>
          <a:p>
            <a:pPr marL="457200" indent="-457200">
              <a:buFont typeface="Arial" panose="020B0604020202020204" pitchFamily="34" charset="0"/>
              <a:buChar char="•"/>
            </a:pPr>
            <a:r>
              <a:rPr lang="en-US" sz="3200" b="1" dirty="0">
                <a:solidFill>
                  <a:srgbClr val="7030A0"/>
                </a:solidFill>
                <a:latin typeface="Cambria" panose="02040503050406030204" pitchFamily="18" charset="0"/>
              </a:rPr>
              <a:t>Analysis</a:t>
            </a:r>
            <a:r>
              <a:rPr lang="en-US" sz="2400" b="1" dirty="0">
                <a:solidFill>
                  <a:srgbClr val="7030A0"/>
                </a:solidFill>
                <a:latin typeface="Cambria" panose="02040503050406030204" pitchFamily="18" charset="0"/>
              </a:rPr>
              <a:t> – We take data on the behavior and make data-based decisions.  </a:t>
            </a:r>
          </a:p>
          <a:p>
            <a:r>
              <a:rPr lang="en-US" sz="2400" b="1" dirty="0">
                <a:solidFill>
                  <a:srgbClr val="7030A0"/>
                </a:solidFill>
                <a:latin typeface="Cambria" panose="02040503050406030204" pitchFamily="18" charset="0"/>
              </a:rPr>
              <a:t>       We use data to assess the function of the behavior and make changes in </a:t>
            </a:r>
          </a:p>
          <a:p>
            <a:r>
              <a:rPr lang="en-US" sz="2400" b="1" dirty="0">
                <a:solidFill>
                  <a:srgbClr val="7030A0"/>
                </a:solidFill>
                <a:latin typeface="Cambria" panose="02040503050406030204" pitchFamily="18" charset="0"/>
              </a:rPr>
              <a:t>       the environment</a:t>
            </a:r>
          </a:p>
          <a:p>
            <a:endParaRPr lang="en-US" dirty="0"/>
          </a:p>
        </p:txBody>
      </p:sp>
    </p:spTree>
    <p:extLst>
      <p:ext uri="{BB962C8B-B14F-4D97-AF65-F5344CB8AC3E}">
        <p14:creationId xmlns:p14="http://schemas.microsoft.com/office/powerpoint/2010/main" val="19004304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061A8-CECF-FBDA-3F1D-2E4CA6350333}"/>
              </a:ext>
            </a:extLst>
          </p:cNvPr>
          <p:cNvSpPr/>
          <p:nvPr/>
        </p:nvSpPr>
        <p:spPr>
          <a:xfrm>
            <a:off x="697377" y="0"/>
            <a:ext cx="10156627" cy="1015663"/>
          </a:xfrm>
          <a:prstGeom prst="rect">
            <a:avLst/>
          </a:prstGeom>
          <a:noFill/>
        </p:spPr>
        <p:txBody>
          <a:bodyPr vert="horz" wrap="square" lIns="91440" tIns="45720" rIns="91440" bIns="45720">
            <a:spAutoFit/>
          </a:bodyPr>
          <a:lstStyle/>
          <a:p>
            <a:pPr algn="ctr"/>
            <a:r>
              <a:rPr lang="en-US" sz="6000" b="1" cap="none" spc="0" dirty="0">
                <a:ln w="0"/>
                <a:solidFill>
                  <a:srgbClr val="0070C0"/>
                </a:solidFill>
                <a:effectLst>
                  <a:outerShdw blurRad="38100" dist="25400" dir="5400000" algn="ctr" rotWithShape="0">
                    <a:srgbClr val="6E747A">
                      <a:alpha val="43000"/>
                    </a:srgbClr>
                  </a:outerShdw>
                </a:effectLst>
                <a:latin typeface="Cambria" panose="02040503050406030204" pitchFamily="18" charset="0"/>
              </a:rPr>
              <a:t>What is the controversy?</a:t>
            </a:r>
          </a:p>
        </p:txBody>
      </p:sp>
      <p:sp>
        <p:nvSpPr>
          <p:cNvPr id="5" name="TextBox 4">
            <a:extLst>
              <a:ext uri="{FF2B5EF4-FFF2-40B4-BE49-F238E27FC236}">
                <a16:creationId xmlns:a16="http://schemas.microsoft.com/office/drawing/2014/main" id="{FF4E5A95-2736-F37F-F90C-2D34421E9B55}"/>
              </a:ext>
            </a:extLst>
          </p:cNvPr>
          <p:cNvSpPr txBox="1"/>
          <p:nvPr/>
        </p:nvSpPr>
        <p:spPr>
          <a:xfrm>
            <a:off x="1579892" y="1364974"/>
            <a:ext cx="8848448" cy="4678204"/>
          </a:xfrm>
          <a:prstGeom prst="rect">
            <a:avLst/>
          </a:prstGeom>
          <a:noFill/>
        </p:spPr>
        <p:txBody>
          <a:bodyPr wrap="none" rtlCol="0">
            <a:spAutoFit/>
          </a:bodyPr>
          <a:lstStyle/>
          <a:p>
            <a:pPr marL="0" indent="0">
              <a:buNone/>
            </a:pPr>
            <a:r>
              <a:rPr lang="en-US" sz="4000" b="1" dirty="0">
                <a:solidFill>
                  <a:srgbClr val="7030A0"/>
                </a:solidFill>
                <a:latin typeface="Cambria" panose="02040503050406030204" pitchFamily="18" charset="0"/>
              </a:rPr>
              <a:t>Common objections:</a:t>
            </a:r>
          </a:p>
          <a:p>
            <a:pPr marL="0" indent="0">
              <a:buNone/>
            </a:pPr>
            <a:endParaRPr lang="en-US" sz="4000" dirty="0">
              <a:solidFill>
                <a:srgbClr val="7030A0"/>
              </a:solidFill>
              <a:latin typeface="Cambria" panose="02040503050406030204" pitchFamily="18" charset="0"/>
            </a:endParaRPr>
          </a:p>
          <a:p>
            <a:pPr marL="285750" indent="-285750">
              <a:buFont typeface="Arial" panose="020B0604020202020204" pitchFamily="34" charset="0"/>
              <a:buChar char="•"/>
            </a:pPr>
            <a:r>
              <a:rPr lang="en-US" sz="4000" b="1" dirty="0">
                <a:solidFill>
                  <a:srgbClr val="7030A0"/>
                </a:solidFill>
                <a:latin typeface="Cambria" panose="02040503050406030204" pitchFamily="18" charset="0"/>
              </a:rPr>
              <a:t>ABA encourages punishing children</a:t>
            </a:r>
          </a:p>
          <a:p>
            <a:pPr marL="285750" indent="-285750">
              <a:buFont typeface="Arial" panose="020B0604020202020204" pitchFamily="34" charset="0"/>
              <a:buChar char="•"/>
            </a:pPr>
            <a:r>
              <a:rPr lang="en-US" sz="4000" b="1" dirty="0">
                <a:solidFill>
                  <a:srgbClr val="7030A0"/>
                </a:solidFill>
                <a:latin typeface="Cambria" panose="02040503050406030204" pitchFamily="18" charset="0"/>
              </a:rPr>
              <a:t>ABA is bribery</a:t>
            </a:r>
          </a:p>
          <a:p>
            <a:pPr marL="285750" indent="-285750">
              <a:buFont typeface="Arial" panose="020B0604020202020204" pitchFamily="34" charset="0"/>
              <a:buChar char="•"/>
            </a:pPr>
            <a:r>
              <a:rPr lang="en-US" sz="4000" b="1" dirty="0">
                <a:solidFill>
                  <a:srgbClr val="7030A0"/>
                </a:solidFill>
                <a:latin typeface="Cambria" panose="02040503050406030204" pitchFamily="18" charset="0"/>
              </a:rPr>
              <a:t>ABA tries to cure autism</a:t>
            </a:r>
          </a:p>
          <a:p>
            <a:pPr marL="0" indent="0">
              <a:buNone/>
            </a:pPr>
            <a:endParaRPr lang="en-US" sz="40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4000" b="1" dirty="0">
                <a:solidFill>
                  <a:srgbClr val="7030A0"/>
                </a:solidFill>
                <a:latin typeface="Cambria" panose="02040503050406030204" pitchFamily="18" charset="0"/>
              </a:rPr>
              <a:t>Also, BCBAs act like they know it all</a:t>
            </a:r>
          </a:p>
          <a:p>
            <a:endParaRPr lang="en-US" dirty="0"/>
          </a:p>
        </p:txBody>
      </p:sp>
      <p:pic>
        <p:nvPicPr>
          <p:cNvPr id="9" name="Picture 8">
            <a:extLst>
              <a:ext uri="{FF2B5EF4-FFF2-40B4-BE49-F238E27FC236}">
                <a16:creationId xmlns:a16="http://schemas.microsoft.com/office/drawing/2014/main" id="{6EE2B56C-8199-0C24-90C0-38C694B0A6C6}"/>
              </a:ext>
            </a:extLst>
          </p:cNvPr>
          <p:cNvPicPr>
            <a:picLocks noChangeAspect="1"/>
          </p:cNvPicPr>
          <p:nvPr/>
        </p:nvPicPr>
        <p:blipFill>
          <a:blip r:embed="rId3"/>
          <a:stretch>
            <a:fillRect/>
          </a:stretch>
        </p:blipFill>
        <p:spPr>
          <a:xfrm>
            <a:off x="10294056" y="4611671"/>
            <a:ext cx="1683346" cy="2098621"/>
          </a:xfrm>
          <a:prstGeom prst="rect">
            <a:avLst/>
          </a:prstGeom>
        </p:spPr>
      </p:pic>
    </p:spTree>
    <p:extLst>
      <p:ext uri="{BB962C8B-B14F-4D97-AF65-F5344CB8AC3E}">
        <p14:creationId xmlns:p14="http://schemas.microsoft.com/office/powerpoint/2010/main" val="2024311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699CC2-36F4-A801-6E68-AF897E6EE9C3}"/>
              </a:ext>
            </a:extLst>
          </p:cNvPr>
          <p:cNvSpPr txBox="1"/>
          <p:nvPr/>
        </p:nvSpPr>
        <p:spPr>
          <a:xfrm>
            <a:off x="516835" y="943065"/>
            <a:ext cx="11012555" cy="5016758"/>
          </a:xfrm>
          <a:prstGeom prst="rect">
            <a:avLst/>
          </a:prstGeom>
          <a:noFill/>
        </p:spPr>
        <p:txBody>
          <a:bodyPr wrap="square">
            <a:spAutoFit/>
          </a:bodyPr>
          <a:lstStyle/>
          <a:p>
            <a:pPr marL="571500" indent="-571500">
              <a:buFont typeface="Arial" panose="020B0604020202020204" pitchFamily="34" charset="0"/>
              <a:buChar char="•"/>
            </a:pPr>
            <a:r>
              <a:rPr lang="en-US" sz="4000" b="1" dirty="0">
                <a:solidFill>
                  <a:srgbClr val="7030A0"/>
                </a:solidFill>
                <a:latin typeface="Cambria" panose="02040503050406030204" pitchFamily="18" charset="0"/>
              </a:rPr>
              <a:t>It was not the science of ABA, it was the delivery</a:t>
            </a:r>
          </a:p>
          <a:p>
            <a:endParaRPr lang="en-US" sz="4000" b="1" dirty="0">
              <a:solidFill>
                <a:srgbClr val="7030A0"/>
              </a:solidFill>
              <a:latin typeface="Cambria" panose="02040503050406030204" pitchFamily="18" charset="0"/>
            </a:endParaRPr>
          </a:p>
          <a:p>
            <a:pPr marL="571500" indent="-571500">
              <a:buFont typeface="Arial" panose="020B0604020202020204" pitchFamily="34" charset="0"/>
              <a:buChar char="•"/>
            </a:pPr>
            <a:r>
              <a:rPr lang="en-US" sz="4000" b="1" dirty="0">
                <a:solidFill>
                  <a:srgbClr val="7030A0"/>
                </a:solidFill>
                <a:latin typeface="Cambria" panose="02040503050406030204" pitchFamily="18" charset="0"/>
              </a:rPr>
              <a:t>Some adults who had ABA when they were young had a negative experience and we should listen</a:t>
            </a:r>
          </a:p>
          <a:p>
            <a:pPr marL="571500" indent="-571500">
              <a:buFont typeface="Arial" panose="020B0604020202020204" pitchFamily="34" charset="0"/>
              <a:buChar char="•"/>
            </a:pPr>
            <a:endParaRPr lang="en-US" sz="4000" b="1" dirty="0">
              <a:solidFill>
                <a:srgbClr val="7030A0"/>
              </a:solidFill>
              <a:latin typeface="Cambria" panose="02040503050406030204" pitchFamily="18" charset="0"/>
            </a:endParaRPr>
          </a:p>
          <a:p>
            <a:pPr marL="571500" indent="-571500">
              <a:buFont typeface="Arial" panose="020B0604020202020204" pitchFamily="34" charset="0"/>
              <a:buChar char="•"/>
            </a:pPr>
            <a:r>
              <a:rPr lang="en-US" sz="4000" b="1" dirty="0">
                <a:solidFill>
                  <a:srgbClr val="7030A0"/>
                </a:solidFill>
                <a:latin typeface="Cambria" panose="02040503050406030204" pitchFamily="18" charset="0"/>
              </a:rPr>
              <a:t>Yes, some BCBAs do act like they know it all</a:t>
            </a:r>
          </a:p>
        </p:txBody>
      </p:sp>
    </p:spTree>
    <p:extLst>
      <p:ext uri="{BB962C8B-B14F-4D97-AF65-F5344CB8AC3E}">
        <p14:creationId xmlns:p14="http://schemas.microsoft.com/office/powerpoint/2010/main" val="41844030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{F1AC0A03-5451-B446-9966-5ED2BC8A6F67}tf10001120</Template>
  <TotalTime>27023</TotalTime>
  <Words>1186</Words>
  <Application>Microsoft Macintosh PowerPoint</Application>
  <PresentationFormat>Widescreen</PresentationFormat>
  <Paragraphs>209</Paragraphs>
  <Slides>40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-webkit-standard</vt:lpstr>
      <vt:lpstr>Arial</vt:lpstr>
      <vt:lpstr>Bradley Hand</vt:lpstr>
      <vt:lpstr>Calibri</vt:lpstr>
      <vt:lpstr>Cambria</vt:lpstr>
      <vt:lpstr>Franklin Gothic Medium</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ABA 101</dc:title>
  <dc:creator>Traci Cole</dc:creator>
  <cp:lastModifiedBy>Dylan Church</cp:lastModifiedBy>
  <cp:revision>51</cp:revision>
  <dcterms:created xsi:type="dcterms:W3CDTF">2024-01-04T00:51:08Z</dcterms:created>
  <dcterms:modified xsi:type="dcterms:W3CDTF">2024-02-20T03:33:15Z</dcterms:modified>
</cp:coreProperties>
</file>