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7"/>
  </p:notesMasterIdLst>
  <p:sldIdLst>
    <p:sldId id="256" r:id="rId2"/>
    <p:sldId id="257" r:id="rId3"/>
    <p:sldId id="258" r:id="rId4"/>
    <p:sldId id="314" r:id="rId5"/>
    <p:sldId id="321" r:id="rId6"/>
    <p:sldId id="322" r:id="rId7"/>
    <p:sldId id="323" r:id="rId8"/>
    <p:sldId id="350" r:id="rId9"/>
    <p:sldId id="325" r:id="rId10"/>
    <p:sldId id="320" r:id="rId11"/>
    <p:sldId id="336" r:id="rId12"/>
    <p:sldId id="315" r:id="rId13"/>
    <p:sldId id="317" r:id="rId14"/>
    <p:sldId id="316" r:id="rId15"/>
    <p:sldId id="277" r:id="rId16"/>
    <p:sldId id="286" r:id="rId17"/>
    <p:sldId id="287" r:id="rId18"/>
    <p:sldId id="288" r:id="rId19"/>
    <p:sldId id="293" r:id="rId20"/>
    <p:sldId id="294" r:id="rId21"/>
    <p:sldId id="295" r:id="rId22"/>
    <p:sldId id="296" r:id="rId23"/>
    <p:sldId id="297" r:id="rId24"/>
    <p:sldId id="298" r:id="rId25"/>
    <p:sldId id="511" r:id="rId26"/>
    <p:sldId id="512" r:id="rId27"/>
    <p:sldId id="513" r:id="rId28"/>
    <p:sldId id="548" r:id="rId29"/>
    <p:sldId id="550" r:id="rId30"/>
    <p:sldId id="514" r:id="rId31"/>
    <p:sldId id="551" r:id="rId32"/>
    <p:sldId id="552" r:id="rId33"/>
    <p:sldId id="515" r:id="rId34"/>
    <p:sldId id="516" r:id="rId35"/>
    <p:sldId id="517" r:id="rId36"/>
    <p:sldId id="518" r:id="rId37"/>
    <p:sldId id="519" r:id="rId38"/>
    <p:sldId id="520" r:id="rId39"/>
    <p:sldId id="521" r:id="rId40"/>
    <p:sldId id="522" r:id="rId41"/>
    <p:sldId id="530" r:id="rId42"/>
    <p:sldId id="524" r:id="rId43"/>
    <p:sldId id="525" r:id="rId44"/>
    <p:sldId id="526" r:id="rId45"/>
    <p:sldId id="527" r:id="rId46"/>
    <p:sldId id="291" r:id="rId47"/>
    <p:sldId id="535" r:id="rId48"/>
    <p:sldId id="470" r:id="rId49"/>
    <p:sldId id="478" r:id="rId50"/>
    <p:sldId id="477" r:id="rId51"/>
    <p:sldId id="471" r:id="rId52"/>
    <p:sldId id="480" r:id="rId53"/>
    <p:sldId id="479" r:id="rId54"/>
    <p:sldId id="475" r:id="rId55"/>
    <p:sldId id="482" r:id="rId56"/>
    <p:sldId id="481" r:id="rId57"/>
    <p:sldId id="472" r:id="rId58"/>
    <p:sldId id="484" r:id="rId59"/>
    <p:sldId id="483" r:id="rId60"/>
    <p:sldId id="473" r:id="rId61"/>
    <p:sldId id="486" r:id="rId62"/>
    <p:sldId id="485" r:id="rId63"/>
    <p:sldId id="489" r:id="rId64"/>
    <p:sldId id="528" r:id="rId65"/>
    <p:sldId id="537" r:id="rId66"/>
    <p:sldId id="553" r:id="rId67"/>
    <p:sldId id="554" r:id="rId68"/>
    <p:sldId id="543" r:id="rId69"/>
    <p:sldId id="538" r:id="rId70"/>
    <p:sldId id="540" r:id="rId71"/>
    <p:sldId id="545" r:id="rId72"/>
    <p:sldId id="541" r:id="rId73"/>
    <p:sldId id="547" r:id="rId74"/>
    <p:sldId id="556" r:id="rId75"/>
    <p:sldId id="555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ice Rios" initials="D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84"/>
    <p:restoredTop sz="95934"/>
  </p:normalViewPr>
  <p:slideViewPr>
    <p:cSldViewPr snapToGrid="0">
      <p:cViewPr varScale="1">
        <p:scale>
          <a:sx n="82" d="100"/>
          <a:sy n="82" d="100"/>
        </p:scale>
        <p:origin x="50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08T11:15:22.868" idx="1">
    <p:pos x="5354" y="3052"/>
    <p:text>It's not always pre-cursors though. Sometimes, child just goes to the most extreme behavior and it might be so aversive to the parent/caregiver/teacher that they often woudl rather just do it themselves to avoid or stop the aversive behavior.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08T11:18:10.896" idx="2">
    <p:pos x="5066" y="3225"/>
    <p:text>Why is the consequence deleted or not shown here? Is it meant to say that the consequence is do nothing? If so, I think it woudl help if 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83ABF-9A4E-5F48-BA26-9812FA0BA22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B9FAD-EECB-4944-8AC6-7C9B84F87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8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152400"/>
            <a:ext cx="2336800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152400"/>
            <a:ext cx="2336800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152400"/>
            <a:ext cx="2336800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152400"/>
            <a:ext cx="2336800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152400"/>
            <a:ext cx="2336800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152400"/>
            <a:ext cx="2336800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152400"/>
            <a:ext cx="2336800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152400"/>
            <a:ext cx="2336800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152400"/>
            <a:ext cx="2336800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152400"/>
            <a:ext cx="2336800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152400"/>
            <a:ext cx="2336800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152400"/>
            <a:ext cx="2336800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152400"/>
            <a:ext cx="2336800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152400"/>
            <a:ext cx="2336800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Talk about least to most prompting and that you could have done a more restrictive prompt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 earlier in the sequence.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82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39FA5C-932F-9443-B0F5-CA58768FCD69}" type="slidenum">
              <a:rPr lang="en-US" sz="1200">
                <a:latin typeface="Calibri" charset="0"/>
              </a:rPr>
              <a:pPr eaLnBrk="1" hangingPunct="1"/>
              <a:t>25</a:t>
            </a:fld>
            <a:endParaRPr lang="en-US" sz="1200">
              <a:latin typeface="Calibri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152400"/>
            <a:ext cx="2336800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52400"/>
            <a:ext cx="5181600" cy="1295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So why do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 these behaviors occur at all?  Well, we need to look at our own behavior patterns to see how our behavior is controlled by the environment as well.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What could we do differently? (Parent teaches child earlier that tantrums = going to car without candy, but helping to take items out of the cart = candy)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82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3C9967-E218-A543-BE53-7113FAF83713}" type="slidenum">
              <a:rPr lang="en-US" sz="1200">
                <a:latin typeface="Calibri" charset="0"/>
              </a:rPr>
              <a:pPr eaLnBrk="1" hangingPunct="1"/>
              <a:t>26</a:t>
            </a:fld>
            <a:endParaRPr lang="en-US" sz="1200">
              <a:latin typeface="Calibri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152400"/>
            <a:ext cx="2336800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52400"/>
            <a:ext cx="5181600" cy="1295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What could we do differently? (Parent teaches child earlier that tantrums = going to car without candy, but helping to take items out of the cart = candy)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82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A24EAA-C1E6-084B-8C3F-A44C8B2D3149}" type="slidenum">
              <a:rPr lang="en-US" sz="1200">
                <a:latin typeface="Calibri" charset="0"/>
              </a:rPr>
              <a:pPr eaLnBrk="1" hangingPunct="1"/>
              <a:t>27</a:t>
            </a:fld>
            <a:endParaRPr lang="en-US" sz="1200">
              <a:latin typeface="Calibri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152400"/>
            <a:ext cx="2336800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52400"/>
            <a:ext cx="5181600" cy="1295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What could we do differently? (Parent teaches child earlier that tantrums = going to car without candy, but helping to take items out of the cart = candy)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82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913764-BB18-EA4E-A8BF-DBE6C328D867}" type="slidenum">
              <a:rPr lang="en-US" sz="1200">
                <a:latin typeface="Calibri" charset="0"/>
              </a:rPr>
              <a:pPr eaLnBrk="1" hangingPunct="1"/>
              <a:t>30</a:t>
            </a:fld>
            <a:endParaRPr lang="en-US" sz="1200">
              <a:latin typeface="Calibri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300038" y="152400"/>
            <a:ext cx="3114676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52400"/>
            <a:ext cx="5181600" cy="1295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What could we do differently? (Parent teaches child earlier that tantrums = going to car without candy, but helping to take items out of the cart = candy)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82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5794AE-8B9C-AF42-B9BF-113C99811383}" type="slidenum">
              <a:rPr lang="en-US" sz="1200">
                <a:latin typeface="Calibri" charset="0"/>
              </a:rPr>
              <a:pPr eaLnBrk="1" hangingPunct="1"/>
              <a:t>33</a:t>
            </a:fld>
            <a:endParaRPr lang="en-US" sz="1200">
              <a:latin typeface="Calibri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300038" y="152400"/>
            <a:ext cx="3114676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52400"/>
            <a:ext cx="5181600" cy="1295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82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5794AE-8B9C-AF42-B9BF-113C99811383}" type="slidenum">
              <a:rPr lang="en-US" sz="1200">
                <a:latin typeface="Calibri" charset="0"/>
              </a:rPr>
              <a:pPr eaLnBrk="1" hangingPunct="1"/>
              <a:t>34</a:t>
            </a:fld>
            <a:endParaRPr lang="en-US" sz="1200">
              <a:latin typeface="Calibri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300038" y="152400"/>
            <a:ext cx="3114676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52400"/>
            <a:ext cx="5181600" cy="1295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82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5794AE-8B9C-AF42-B9BF-113C99811383}" type="slidenum">
              <a:rPr lang="en-US" sz="1200">
                <a:latin typeface="Calibri" charset="0"/>
              </a:rPr>
              <a:pPr eaLnBrk="1" hangingPunct="1"/>
              <a:t>35</a:t>
            </a:fld>
            <a:endParaRPr lang="en-US" sz="1200">
              <a:latin typeface="Calibri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300038" y="152400"/>
            <a:ext cx="3114676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52400"/>
            <a:ext cx="5181600" cy="1295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82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5794AE-8B9C-AF42-B9BF-113C99811383}" type="slidenum">
              <a:rPr lang="en-US" sz="1200">
                <a:latin typeface="Calibri" charset="0"/>
              </a:rPr>
              <a:pPr eaLnBrk="1" hangingPunct="1"/>
              <a:t>36</a:t>
            </a:fld>
            <a:endParaRPr lang="en-US" sz="1200">
              <a:latin typeface="Calibri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300038" y="152400"/>
            <a:ext cx="3114676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52400"/>
            <a:ext cx="5181600" cy="1295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152400"/>
            <a:ext cx="2336800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82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C91316-7CB5-D64E-9850-1E2A38CFA683}" type="slidenum">
              <a:rPr lang="en-US" sz="1200">
                <a:latin typeface="Calibri" charset="0"/>
              </a:rPr>
              <a:pPr eaLnBrk="1" hangingPunct="1"/>
              <a:t>37</a:t>
            </a:fld>
            <a:endParaRPr lang="en-US" sz="1200">
              <a:latin typeface="Calibri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300038" y="152400"/>
            <a:ext cx="3114676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52400"/>
            <a:ext cx="5181600" cy="1295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What could we do differently? (Staff teaches person earlier to ask for break)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Fill in the boxes to make your own coercion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 cycle, and then circle the client learning trial and the staff learning trial.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Talk about the importance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 of FCT – and matching treatment to function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Escape – talk about people who were at the </a:t>
            </a:r>
            <a:r>
              <a:rPr lang="en-US" baseline="0">
                <a:latin typeface="Calibri" charset="0"/>
                <a:ea typeface="ＭＳ Ｐゴシック" charset="0"/>
                <a:cs typeface="ＭＳ Ｐゴシック" charset="0"/>
              </a:rPr>
              <a:t>VBMAPP workshop.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152400"/>
            <a:ext cx="2336800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Define each code and give examples how we will meet this during </a:t>
            </a:r>
            <a:r>
              <a:rPr lang="en-US"/>
              <a:t>our</a:t>
            </a:r>
            <a:r>
              <a:rPr lang="en-US" baseline="0"/>
              <a:t>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A9E8-0E85-7645-9777-CB69E252C46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608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152400"/>
            <a:ext cx="2336800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Have staff diagram their own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coersion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cycles</a:t>
            </a: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Have staff diagram their own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coersion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cycles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Share with group,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 have a few examples up at </a:t>
            </a:r>
            <a:r>
              <a:rPr lang="en-US" baseline="0">
                <a:latin typeface="Calibri" charset="0"/>
                <a:ea typeface="ＭＳ Ｐゴシック" charset="0"/>
                <a:cs typeface="ＭＳ Ｐゴシック" charset="0"/>
              </a:rPr>
              <a:t>the board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</a:rPr>
              <a:t>daniel.davidson@nau.edu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Talk about the value altering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 affect and the behavior altering affect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</a:rPr>
              <a:t>daniel.davidson@nau.edu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152400"/>
            <a:ext cx="2336800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</a:rPr>
              <a:t>daniel.davidson@nau.edu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</a:rPr>
              <a:t>daniel.davidson@nau.edu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8450" y="152400"/>
            <a:ext cx="3114675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</a:rPr>
              <a:t>daniel.davidson@nau.edu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152400"/>
            <a:ext cx="2336800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152400"/>
            <a:ext cx="2336800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152400"/>
            <a:ext cx="2336800" cy="1752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52388"/>
            <a:ext cx="4749800" cy="44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daniel.davidson@nau.edu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937A-4993-1469-AFF9-87A12A7F5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DD8009-3591-8DFC-69C2-E50CEA9F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882A1-2FDA-8BE1-BF81-5CCD66FAD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D45-7C9A-D94D-BA8D-82BB71B756F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7B40F-65CB-478B-3E9C-AB3C785B5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A75A0-3A06-DDBB-7F22-A7B451A3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2378-9412-C543-9865-B3F5AAF9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5EC39-EB17-F340-03D9-AC59A08B4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9F699D-494E-74AD-D6AA-B91051FC4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11A4F-C1A8-A63A-4FA1-D1BEC82F2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D45-7C9A-D94D-BA8D-82BB71B756F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05917-EEF3-45AD-19AC-45128E27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7993C-14A5-152F-9969-19F881EF6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2378-9412-C543-9865-B3F5AAF9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ACC099-C457-D0A3-CDB2-8F4EA782E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83FA9-D690-1ED3-3D01-7B41402BB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FC3E1-6BF8-9C7B-9E2C-AD078FAD5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D45-7C9A-D94D-BA8D-82BB71B756F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A5EA0-59CE-1EDB-3518-B84F4270A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5633-1E82-598D-C88E-7924EA427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2378-9412-C543-9865-B3F5AAF9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7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F36F-0FD1-B752-499A-2D40FE1E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DCA0C-BD5B-6A17-E851-DFFDF0B03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6CE9B-081E-6305-97AF-DD32B9FD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D45-7C9A-D94D-BA8D-82BB71B756F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ED487-1760-6C24-B219-3089CC30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5151F-48C6-CB76-124B-D5AA94F7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2378-9412-C543-9865-B3F5AAF9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1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DA9B5-4404-F813-D0D5-E09866173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3348A-C261-8351-91AB-48FB131CC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5B5A4-4383-1197-F5F6-99AD27268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D45-7C9A-D94D-BA8D-82BB71B756F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0AADB-F3DE-763B-2C3F-EA4F6E08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AEBF-34EC-4DBF-835A-5D8AA6BA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2378-9412-C543-9865-B3F5AAF9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5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FDABC-D685-1857-50F1-323C47436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E3C86-98E4-72F6-CF81-FE2DA85A0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D1CED-9E97-FCA7-D1A9-52A9450DA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4B62C-F40C-6D40-A494-B0C295616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D45-7C9A-D94D-BA8D-82BB71B756F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A3821-78B7-BDA4-B518-3C97B3FE8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2024C-BBB5-4604-E88B-251F7622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2378-9412-C543-9865-B3F5AAF9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6B022-7793-B3C8-8ADF-D56C08D1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5B8B3-C345-D03F-D510-703672449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8A7E0-332B-B9F3-4D61-77AFF2D83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F1A64-FE30-6F89-6303-AFCCC79466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23B71-57BD-0B00-2AAC-B29CE3126C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B70929-EB16-77D7-7EA5-A30102DFA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D45-7C9A-D94D-BA8D-82BB71B756F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773066-CD6F-8B0D-59DC-960138780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86B485-7D7B-0551-7EB5-2CCC639D3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2378-9412-C543-9865-B3F5AAF9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7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1C57-59CC-3A87-608A-5DE298CF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9F30E0-E187-3C33-30A0-11E3717D4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D45-7C9A-D94D-BA8D-82BB71B756F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1A4AD-8405-0296-038D-AF05A9BF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65F53-C18A-E55B-4AF3-D63D8562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2378-9412-C543-9865-B3F5AAF9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6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91E7B-4F7B-3237-F6CD-274091DDB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D45-7C9A-D94D-BA8D-82BB71B756F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FB5AB0-B003-D065-5C82-19C297C89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B97CF-065E-94F9-11B3-35A6F05A5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2378-9412-C543-9865-B3F5AAF9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3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2B844-BA20-FB6E-9797-CA546FFD5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6E2EF-8221-E4A8-9C34-2D1E8FCD1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52B18-5390-5A83-30D5-3335719E9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F27DC-6D5E-9943-1B86-26DB06EE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D45-7C9A-D94D-BA8D-82BB71B756F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9D15E-D069-83E8-8839-929EE4847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17BE8-42B5-A309-EECA-5208F2283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2378-9412-C543-9865-B3F5AAF9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34C1-4E5E-3BFE-D919-D7B966371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3DD6F9-26D3-85A4-5DF4-C17840185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3B1E9-924C-454F-9E30-CC96E4A48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C3261-B048-B835-41FC-45BF59C8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D45-7C9A-D94D-BA8D-82BB71B756F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9483-6C40-8BBB-D004-0756AC9C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CA85D-B40F-6302-77DE-9A333F2F7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2378-9412-C543-9865-B3F5AAF9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8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311BE7-222F-CE01-CB41-7F8B0605C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50B9D-C9C0-6B75-B7E7-258F81569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D44A8-482F-E01A-C012-E1E51BC77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7D45-7C9A-D94D-BA8D-82BB71B756F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AA5DF-F8E6-F9A2-FC04-2F33AC163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A53C7-EB90-5FC3-8B0D-05501AC52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32378-9412-C543-9865-B3F5AAF9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7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706768-CF54-39FE-630A-C3DA9DC19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 sz="4700"/>
              <a:t>Breaking the Cycle!: How Maladaptive Behaviors Emerge and How to Break the Cycle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3B6BB4-58A4-5E64-54A2-3FF8D26E6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Dr. Denice Rios, Ph.D., BCBA-D (she/her/</a:t>
            </a:r>
            <a:r>
              <a:rPr lang="en-US" dirty="0" err="1"/>
              <a:t>ella</a:t>
            </a:r>
            <a:r>
              <a:rPr lang="en-US" dirty="0"/>
              <a:t>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7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6388" y="3191897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“Put your things away”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25735" y="3179920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“Fine! I’ll do it myself”</a:t>
            </a: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448425" y="3428277"/>
            <a:ext cx="1433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Kick &amp; Hit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Challenging Behavior Trajectory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500" y="520701"/>
            <a:ext cx="154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(what you do)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62268" y="520701"/>
            <a:ext cx="159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  <a:p>
            <a:pPr algn="ctr"/>
            <a:r>
              <a:rPr lang="en-US" dirty="0">
                <a:solidFill>
                  <a:srgbClr val="1F497D"/>
                </a:solidFill>
              </a:rPr>
              <a:t>(what you do)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7054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59501" y="519332"/>
            <a:ext cx="189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(what child does)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6971" y="5119934"/>
            <a:ext cx="5344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THE PROBLEM</a:t>
            </a:r>
          </a:p>
          <a:p>
            <a:pPr algn="ctr"/>
            <a:r>
              <a:rPr lang="en-US" sz="3200" b="1" dirty="0"/>
              <a:t>(has a pattern)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7020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6388" y="3191897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“Put your things away”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25735" y="3179920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“Fine! I’ll do it myself”</a:t>
            </a: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448425" y="3428277"/>
            <a:ext cx="1433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Kick &amp; Hit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Challenging Behavior Trajectory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500" y="520701"/>
            <a:ext cx="154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(what you do)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62268" y="520701"/>
            <a:ext cx="159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  <a:p>
            <a:pPr algn="ctr"/>
            <a:r>
              <a:rPr lang="en-US" dirty="0">
                <a:solidFill>
                  <a:srgbClr val="1F497D"/>
                </a:solidFill>
              </a:rPr>
              <a:t>(what you do)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7054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59501" y="519332"/>
            <a:ext cx="189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(what child does)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84400" y="1409700"/>
            <a:ext cx="787517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 ORDER TO CHANGE THIS TRAJECTORY YOU NEED TO HAVE A CLEAR AND MANAGEABLE GOAL SO YOU CAN ENSURE SUCCESS AND FINISH WITH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3285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10000"/>
            </a:schemeClr>
          </a:solidFill>
          <a:ln w="28575" cmpd="sng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8625734" y="1196976"/>
            <a:ext cx="1433844" cy="1393825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62267" y="1622793"/>
            <a:ext cx="1433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Reward</a:t>
            </a: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10000"/>
            </a:schemeClr>
          </a:solidFill>
          <a:ln w="19050" cmpd="sng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Cloud 32"/>
          <p:cNvSpPr/>
          <p:nvPr/>
        </p:nvSpPr>
        <p:spPr>
          <a:xfrm>
            <a:off x="6381751" y="1196976"/>
            <a:ext cx="1500517" cy="1393825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350001" y="1526625"/>
            <a:ext cx="160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66"/>
                </a:solidFill>
              </a:rPr>
              <a:t>Puts things Away</a:t>
            </a:r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>
              <a:alpha val="10000"/>
            </a:schemeClr>
          </a:solidFill>
          <a:ln>
            <a:noFill/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>
            <a:off x="4928933" y="1725104"/>
            <a:ext cx="1330185" cy="1166030"/>
          </a:xfrm>
          <a:prstGeom prst="bentArrow">
            <a:avLst>
              <a:gd name="adj1" fmla="val 10739"/>
              <a:gd name="adj2" fmla="val 13721"/>
              <a:gd name="adj3" fmla="val 19691"/>
              <a:gd name="adj4" fmla="val 87500"/>
            </a:avLst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7953375" y="1624536"/>
            <a:ext cx="608892" cy="2560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Challenging Behavior Trajectory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66900" y="1622793"/>
            <a:ext cx="158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66"/>
                </a:solidFill>
              </a:rPr>
              <a:t>Main Goal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Consequence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00500" y="520701"/>
            <a:ext cx="154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(what you do)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9501" y="519332"/>
            <a:ext cx="189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(what child does)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62268" y="520701"/>
            <a:ext cx="159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  <a:p>
            <a:pPr algn="ctr"/>
            <a:r>
              <a:rPr lang="en-US" dirty="0">
                <a:solidFill>
                  <a:srgbClr val="1F497D"/>
                </a:solidFill>
              </a:rPr>
              <a:t>(what you do)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16388" y="3191897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“Put your things away”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50001" y="3428277"/>
            <a:ext cx="160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Kick &amp; Hit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25735" y="3179920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“Fine! I’ll do it myself”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66971" y="5119934"/>
            <a:ext cx="5344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SOLUTION</a:t>
            </a:r>
          </a:p>
          <a:p>
            <a:pPr algn="ctr"/>
            <a:r>
              <a:rPr lang="en-US" sz="3200" b="1" dirty="0"/>
              <a:t>(also has a pattern)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4132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10000"/>
            </a:schemeClr>
          </a:solidFill>
          <a:ln w="28575" cmpd="sng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8625734" y="1196976"/>
            <a:ext cx="1433844" cy="1393825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62267" y="1622793"/>
            <a:ext cx="1433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Reward</a:t>
            </a: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10000"/>
            </a:schemeClr>
          </a:solidFill>
          <a:ln w="19050" cmpd="sng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Cloud 32"/>
          <p:cNvSpPr/>
          <p:nvPr/>
        </p:nvSpPr>
        <p:spPr>
          <a:xfrm>
            <a:off x="6381751" y="1196976"/>
            <a:ext cx="1500517" cy="1393825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350001" y="1526625"/>
            <a:ext cx="160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66"/>
                </a:solidFill>
              </a:rPr>
              <a:t>Puts things Away</a:t>
            </a:r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>
              <a:alpha val="10000"/>
            </a:schemeClr>
          </a:solidFill>
          <a:ln>
            <a:noFill/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>
            <a:off x="4928933" y="1725104"/>
            <a:ext cx="1330185" cy="1166030"/>
          </a:xfrm>
          <a:prstGeom prst="bentArrow">
            <a:avLst>
              <a:gd name="adj1" fmla="val 10739"/>
              <a:gd name="adj2" fmla="val 13721"/>
              <a:gd name="adj3" fmla="val 19691"/>
              <a:gd name="adj4" fmla="val 87500"/>
            </a:avLst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7953375" y="1624536"/>
            <a:ext cx="608892" cy="2560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Challenging Behavior Trajectory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66900" y="1622793"/>
            <a:ext cx="158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66"/>
                </a:solidFill>
              </a:rPr>
              <a:t>Main Goal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Consequence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00500" y="520701"/>
            <a:ext cx="154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(what you do)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9501" y="519332"/>
            <a:ext cx="189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(what child does)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62268" y="520701"/>
            <a:ext cx="159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  <a:p>
            <a:pPr algn="ctr"/>
            <a:r>
              <a:rPr lang="en-US" dirty="0">
                <a:solidFill>
                  <a:srgbClr val="1F497D"/>
                </a:solidFill>
              </a:rPr>
              <a:t>(what you do)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16388" y="3191897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“Put your things away”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50001" y="3428277"/>
            <a:ext cx="160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Kick &amp; Hit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25735" y="3179920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“Fine! I’ll do it myself”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66971" y="5119934"/>
            <a:ext cx="5344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THE SOLUTION</a:t>
            </a:r>
          </a:p>
          <a:p>
            <a:pPr algn="ctr"/>
            <a:r>
              <a:rPr lang="en-US" sz="3200" b="1" dirty="0"/>
              <a:t>So why is this so hard?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6507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6388" y="3191897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“Put your things away”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25735" y="3179920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“Fine! I’ll do it myself”</a:t>
            </a: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448425" y="3428277"/>
            <a:ext cx="1433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Kick &amp; Hit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Challenging Behavior Trajectory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500" y="520701"/>
            <a:ext cx="154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(what you do)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62268" y="520701"/>
            <a:ext cx="159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  <a:p>
            <a:pPr algn="ctr"/>
            <a:r>
              <a:rPr lang="en-US" dirty="0">
                <a:solidFill>
                  <a:srgbClr val="1F497D"/>
                </a:solidFill>
              </a:rPr>
              <a:t>(what you do)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7054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59501" y="519332"/>
            <a:ext cx="189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(what child does)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7834" y="4797544"/>
            <a:ext cx="8022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BECAUSE IT IS RARELY THIS SIMPLE. CHALLENGING BEHAVIORS ARE OFTEN A SERIES OF MANY PRECURSOR BEHAVIORS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643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Challenging Behavior Trajectory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62268" y="520701"/>
            <a:ext cx="159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  <a:p>
            <a:pPr algn="ctr"/>
            <a:r>
              <a:rPr lang="en-US" dirty="0">
                <a:solidFill>
                  <a:srgbClr val="1F497D"/>
                </a:solidFill>
              </a:rPr>
              <a:t>(what you do)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59501" y="519332"/>
            <a:ext cx="189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(what child does)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00500" y="520701"/>
            <a:ext cx="154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(what you do)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16388" y="3191897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“Put your things away”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50001" y="3428277"/>
            <a:ext cx="160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No Response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3984" y="5119935"/>
            <a:ext cx="636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FIRST TRY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002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Challenging Behavior Trajectory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62268" y="520701"/>
            <a:ext cx="159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  <a:p>
            <a:pPr algn="ctr"/>
            <a:r>
              <a:rPr lang="en-US" dirty="0">
                <a:solidFill>
                  <a:srgbClr val="1F497D"/>
                </a:solidFill>
              </a:rPr>
              <a:t>(what you do)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59501" y="519332"/>
            <a:ext cx="189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(what child does)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00500" y="520701"/>
            <a:ext cx="154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(what you do)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16388" y="3191897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“Put your things away”</a:t>
            </a:r>
          </a:p>
        </p:txBody>
      </p:sp>
      <p:sp>
        <p:nvSpPr>
          <p:cNvPr id="12" name="Cloud 11"/>
          <p:cNvSpPr/>
          <p:nvPr/>
        </p:nvSpPr>
        <p:spPr>
          <a:xfrm>
            <a:off x="6600825" y="3203575"/>
            <a:ext cx="1433842" cy="1314984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00826" y="3687751"/>
            <a:ext cx="1349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Whine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3984" y="5119935"/>
            <a:ext cx="636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SECOND 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0047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Challenging Behavior Trajectory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62268" y="520701"/>
            <a:ext cx="159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  <a:p>
            <a:pPr algn="ctr"/>
            <a:r>
              <a:rPr lang="en-US" dirty="0">
                <a:solidFill>
                  <a:srgbClr val="1F497D"/>
                </a:solidFill>
              </a:rPr>
              <a:t>(what you do)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59501" y="519332"/>
            <a:ext cx="189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(what child does)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00500" y="520701"/>
            <a:ext cx="154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(what you do)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16388" y="3191897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“Put your things away”</a:t>
            </a:r>
          </a:p>
        </p:txBody>
      </p:sp>
      <p:sp>
        <p:nvSpPr>
          <p:cNvPr id="12" name="Cloud 11"/>
          <p:cNvSpPr/>
          <p:nvPr/>
        </p:nvSpPr>
        <p:spPr>
          <a:xfrm>
            <a:off x="6600825" y="32035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6753225" y="3355975"/>
            <a:ext cx="1433842" cy="1314984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3569" y="3795472"/>
            <a:ext cx="1181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504D"/>
                </a:solidFill>
              </a:rPr>
              <a:t>Cry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3984" y="5119935"/>
            <a:ext cx="636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THIRD TRY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1282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Challenging Behavior Trajectory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62268" y="520701"/>
            <a:ext cx="159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  <a:p>
            <a:pPr algn="ctr"/>
            <a:r>
              <a:rPr lang="en-US" dirty="0">
                <a:solidFill>
                  <a:srgbClr val="1F497D"/>
                </a:solidFill>
              </a:rPr>
              <a:t>(what you do)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59501" y="519332"/>
            <a:ext cx="189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(what child does)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00500" y="520701"/>
            <a:ext cx="154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(what you do)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16388" y="3191897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“Put your things away”</a:t>
            </a:r>
          </a:p>
        </p:txBody>
      </p:sp>
      <p:sp>
        <p:nvSpPr>
          <p:cNvPr id="12" name="Cloud 11"/>
          <p:cNvSpPr/>
          <p:nvPr/>
        </p:nvSpPr>
        <p:spPr>
          <a:xfrm>
            <a:off x="6600825" y="32035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6753225" y="33559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6905625" y="3508375"/>
            <a:ext cx="1433842" cy="1314984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10401" y="3977931"/>
            <a:ext cx="1329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Kick &amp; Hit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25735" y="3179920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“Fine! I’ll do it myself”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3984" y="5119935"/>
            <a:ext cx="636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FOURTH TRY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6381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10000"/>
            </a:schemeClr>
          </a:solidFill>
          <a:ln w="28575" cmpd="sng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8625734" y="1196976"/>
            <a:ext cx="1433844" cy="1393825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62267" y="1622793"/>
            <a:ext cx="1433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Reward</a:t>
            </a: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10000"/>
            </a:schemeClr>
          </a:solidFill>
          <a:ln w="19050" cmpd="sng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Cloud 32"/>
          <p:cNvSpPr/>
          <p:nvPr/>
        </p:nvSpPr>
        <p:spPr>
          <a:xfrm>
            <a:off x="6381751" y="1196976"/>
            <a:ext cx="1500517" cy="1393825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350001" y="1526625"/>
            <a:ext cx="160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66"/>
                </a:solidFill>
              </a:rPr>
              <a:t>Puts things Away</a:t>
            </a:r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>
              <a:alpha val="10000"/>
            </a:schemeClr>
          </a:solidFill>
          <a:ln>
            <a:noFill/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>
            <a:off x="4928933" y="1725104"/>
            <a:ext cx="1330185" cy="1166030"/>
          </a:xfrm>
          <a:prstGeom prst="bentArrow">
            <a:avLst>
              <a:gd name="adj1" fmla="val 10739"/>
              <a:gd name="adj2" fmla="val 13721"/>
              <a:gd name="adj3" fmla="val 19691"/>
              <a:gd name="adj4" fmla="val 87500"/>
            </a:avLst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7953375" y="1624536"/>
            <a:ext cx="608892" cy="2560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Challenging Behavior Trajectory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66900" y="1622793"/>
            <a:ext cx="158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66"/>
                </a:solidFill>
              </a:rPr>
              <a:t>Main Goal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Consequence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00500" y="520701"/>
            <a:ext cx="154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(what you do)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9501" y="519332"/>
            <a:ext cx="189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(what child does)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62268" y="520701"/>
            <a:ext cx="159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  <a:p>
            <a:pPr algn="ctr"/>
            <a:r>
              <a:rPr lang="en-US" dirty="0">
                <a:solidFill>
                  <a:srgbClr val="1F497D"/>
                </a:solidFill>
              </a:rPr>
              <a:t>(what you do)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16388" y="3191897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“Put your things away”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50001" y="3428277"/>
            <a:ext cx="160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Kick &amp; Hit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25735" y="3179920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“Fine! I’ll do it myself”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03984" y="5119935"/>
            <a:ext cx="6362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TO ACHIEVE THIS GOAL YOU MAY HAVE TO CHANGE HOW YOU TEACH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5989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6507A3-63D8-3FFF-32D5-9C7FA60DA6CB}"/>
              </a:ext>
            </a:extLst>
          </p:cNvPr>
          <p:cNvSpPr txBox="1"/>
          <p:nvPr/>
        </p:nvSpPr>
        <p:spPr>
          <a:xfrm>
            <a:off x="838200" y="1825625"/>
            <a:ext cx="55584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Portions of this </a:t>
            </a:r>
            <a:r>
              <a:rPr lang="en-US" dirty="0" err="1"/>
              <a:t>powerpoint</a:t>
            </a:r>
            <a:r>
              <a:rPr lang="en-US" dirty="0"/>
              <a:t> are used with permission, from Davidson, D. &amp; </a:t>
            </a:r>
            <a:r>
              <a:rPr lang="en-US" dirty="0" err="1"/>
              <a:t>Senese</a:t>
            </a:r>
            <a:r>
              <a:rPr lang="en-US" dirty="0"/>
              <a:t>, J. (2013, June). Using Positive Behavior Support to Address Challenging Behaviors in the Home. Invited Presentation at the Institute for Human Development’s Evidence-based Practice in Disability Disciplines Conference, Flagstaff, AZ.</a:t>
            </a:r>
            <a:endParaRPr lang="en-US" u="sng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92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loud 45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8625734" y="1196976"/>
            <a:ext cx="1433844" cy="1393825"/>
          </a:xfrm>
          <a:prstGeom prst="rect">
            <a:avLst/>
          </a:prstGeom>
          <a:solidFill>
            <a:schemeClr val="tx2">
              <a:alpha val="10000"/>
            </a:schemeClr>
          </a:solidFill>
          <a:ln w="28575" cmpd="sng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2" name="Cloud 31"/>
          <p:cNvSpPr/>
          <p:nvPr/>
        </p:nvSpPr>
        <p:spPr>
          <a:xfrm>
            <a:off x="6381751" y="1196976"/>
            <a:ext cx="1500517" cy="1393825"/>
          </a:xfrm>
          <a:prstGeom prst="cloud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 w="19050" cmpd="sng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10000"/>
            </a:schemeClr>
          </a:solidFill>
          <a:ln w="28575" cmpd="sng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>
              <a:alpha val="25000"/>
            </a:schemeClr>
          </a:solidFill>
          <a:ln>
            <a:noFill/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Challenging Behavior Trajectory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Consequence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00500" y="520701"/>
            <a:ext cx="154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(what you do)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9501" y="519332"/>
            <a:ext cx="189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(what child does)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62268" y="520701"/>
            <a:ext cx="159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  <a:p>
            <a:pPr algn="ctr"/>
            <a:r>
              <a:rPr lang="en-US" dirty="0">
                <a:solidFill>
                  <a:srgbClr val="1F497D"/>
                </a:solidFill>
              </a:rPr>
              <a:t>(what you do)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16388" y="3191897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“Put your things away”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25735" y="3179920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“Fine! I’ll do it myself”</a:t>
            </a:r>
          </a:p>
        </p:txBody>
      </p:sp>
      <p:sp>
        <p:nvSpPr>
          <p:cNvPr id="27" name="Bent Arrow 26"/>
          <p:cNvSpPr/>
          <p:nvPr/>
        </p:nvSpPr>
        <p:spPr>
          <a:xfrm>
            <a:off x="4928933" y="1725104"/>
            <a:ext cx="1330185" cy="1166030"/>
          </a:xfrm>
          <a:prstGeom prst="bentArrow">
            <a:avLst>
              <a:gd name="adj1" fmla="val 10739"/>
              <a:gd name="adj2" fmla="val 13721"/>
              <a:gd name="adj3" fmla="val 19691"/>
              <a:gd name="adj4" fmla="val 87500"/>
            </a:avLst>
          </a:prstGeom>
          <a:solidFill>
            <a:srgbClr val="660066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50001" y="1526625"/>
            <a:ext cx="160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Puts things Away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7953375" y="1624536"/>
            <a:ext cx="608892" cy="256032"/>
          </a:xfrm>
          <a:prstGeom prst="rightArrow">
            <a:avLst/>
          </a:prstGeom>
          <a:solidFill>
            <a:srgbClr val="660066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562267" y="1622793"/>
            <a:ext cx="1433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Reward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66900" y="1622793"/>
            <a:ext cx="158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66"/>
                </a:solidFill>
              </a:rPr>
              <a:t>Main Goal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50001" y="3428277"/>
            <a:ext cx="160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No Response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03984" y="5159011"/>
            <a:ext cx="636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FIRST TRY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4508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8625734" y="1196976"/>
            <a:ext cx="1433844" cy="1393825"/>
          </a:xfrm>
          <a:prstGeom prst="rect">
            <a:avLst/>
          </a:prstGeom>
          <a:solidFill>
            <a:schemeClr val="tx2">
              <a:alpha val="10000"/>
            </a:schemeClr>
          </a:solidFill>
          <a:ln w="28575" cmpd="sng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2" name="Cloud 31"/>
          <p:cNvSpPr/>
          <p:nvPr/>
        </p:nvSpPr>
        <p:spPr>
          <a:xfrm>
            <a:off x="6381751" y="1196976"/>
            <a:ext cx="1500517" cy="1393825"/>
          </a:xfrm>
          <a:prstGeom prst="cloud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 w="19050" cmpd="sng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10000"/>
            </a:schemeClr>
          </a:solidFill>
          <a:ln w="28575" cmpd="sng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10000"/>
            </a:schemeClr>
          </a:solidFill>
          <a:ln w="19050" cmpd="sng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Challenging Behavior Trajectory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Consequence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00500" y="520701"/>
            <a:ext cx="154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(what you do)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9501" y="519332"/>
            <a:ext cx="189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(what child does)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62268" y="520701"/>
            <a:ext cx="159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  <a:p>
            <a:pPr algn="ctr"/>
            <a:r>
              <a:rPr lang="en-US" dirty="0">
                <a:solidFill>
                  <a:srgbClr val="1F497D"/>
                </a:solidFill>
              </a:rPr>
              <a:t>(what you do)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25735" y="3179920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“Fine! I’ll do it myself”</a:t>
            </a:r>
          </a:p>
        </p:txBody>
      </p:sp>
      <p:sp>
        <p:nvSpPr>
          <p:cNvPr id="27" name="Bent Arrow 26"/>
          <p:cNvSpPr/>
          <p:nvPr/>
        </p:nvSpPr>
        <p:spPr>
          <a:xfrm>
            <a:off x="4928933" y="1725104"/>
            <a:ext cx="1330185" cy="1166030"/>
          </a:xfrm>
          <a:prstGeom prst="bentArrow">
            <a:avLst>
              <a:gd name="adj1" fmla="val 10739"/>
              <a:gd name="adj2" fmla="val 13721"/>
              <a:gd name="adj3" fmla="val 19691"/>
              <a:gd name="adj4" fmla="val 87500"/>
            </a:avLst>
          </a:prstGeom>
          <a:solidFill>
            <a:srgbClr val="660066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50001" y="1526625"/>
            <a:ext cx="160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Puts things Away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7953375" y="1624536"/>
            <a:ext cx="608892" cy="256032"/>
          </a:xfrm>
          <a:prstGeom prst="rightArrow">
            <a:avLst/>
          </a:prstGeom>
          <a:solidFill>
            <a:srgbClr val="660066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562267" y="1622793"/>
            <a:ext cx="1433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Reward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000501" y="2910153"/>
            <a:ext cx="1435495" cy="1314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02153" y="3056743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Point to items to put away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66900" y="1622793"/>
            <a:ext cx="158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66"/>
                </a:solidFill>
              </a:rPr>
              <a:t>Main Goal</a:t>
            </a:r>
          </a:p>
        </p:txBody>
      </p:sp>
      <p:sp>
        <p:nvSpPr>
          <p:cNvPr id="34" name="Cloud 33"/>
          <p:cNvSpPr/>
          <p:nvPr/>
        </p:nvSpPr>
        <p:spPr>
          <a:xfrm>
            <a:off x="6600825" y="3203575"/>
            <a:ext cx="1433842" cy="1314984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600826" y="3687751"/>
            <a:ext cx="1349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Whine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03984" y="5119935"/>
            <a:ext cx="636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SECOND TRY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3357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8625734" y="1196976"/>
            <a:ext cx="1433844" cy="1393825"/>
          </a:xfrm>
          <a:prstGeom prst="rect">
            <a:avLst/>
          </a:prstGeom>
          <a:solidFill>
            <a:schemeClr val="tx2">
              <a:alpha val="10000"/>
            </a:schemeClr>
          </a:solidFill>
          <a:ln w="28575" cmpd="sng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2" name="Cloud 31"/>
          <p:cNvSpPr/>
          <p:nvPr/>
        </p:nvSpPr>
        <p:spPr>
          <a:xfrm>
            <a:off x="6381751" y="1196976"/>
            <a:ext cx="1500517" cy="1393825"/>
          </a:xfrm>
          <a:prstGeom prst="cloud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 w="19050" cmpd="sng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10000"/>
            </a:schemeClr>
          </a:solidFill>
          <a:ln w="28575" cmpd="sng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10000"/>
            </a:schemeClr>
          </a:solidFill>
          <a:ln w="19050" cmpd="sng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Challenging Behavior Trajectory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Consequence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00500" y="520701"/>
            <a:ext cx="154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(what you do)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9501" y="519332"/>
            <a:ext cx="189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(what child does)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62268" y="520701"/>
            <a:ext cx="159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  <a:p>
            <a:pPr algn="ctr"/>
            <a:r>
              <a:rPr lang="en-US" dirty="0">
                <a:solidFill>
                  <a:srgbClr val="1F497D"/>
                </a:solidFill>
              </a:rPr>
              <a:t>(what you do)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25735" y="3179920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“Fine! I’ll do it myself”</a:t>
            </a:r>
          </a:p>
        </p:txBody>
      </p:sp>
      <p:sp>
        <p:nvSpPr>
          <p:cNvPr id="27" name="Bent Arrow 26"/>
          <p:cNvSpPr/>
          <p:nvPr/>
        </p:nvSpPr>
        <p:spPr>
          <a:xfrm>
            <a:off x="4928933" y="1725104"/>
            <a:ext cx="1330185" cy="1166030"/>
          </a:xfrm>
          <a:prstGeom prst="bentArrow">
            <a:avLst>
              <a:gd name="adj1" fmla="val 10739"/>
              <a:gd name="adj2" fmla="val 13721"/>
              <a:gd name="adj3" fmla="val 19691"/>
              <a:gd name="adj4" fmla="val 87500"/>
            </a:avLst>
          </a:prstGeom>
          <a:solidFill>
            <a:srgbClr val="660066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50001" y="1526625"/>
            <a:ext cx="160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Puts things Away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7953375" y="1624536"/>
            <a:ext cx="608892" cy="256032"/>
          </a:xfrm>
          <a:prstGeom prst="rightArrow">
            <a:avLst/>
          </a:prstGeom>
          <a:solidFill>
            <a:srgbClr val="660066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562267" y="1622793"/>
            <a:ext cx="1433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Reward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000501" y="2910153"/>
            <a:ext cx="1435495" cy="1314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3848101" y="2743200"/>
            <a:ext cx="1435495" cy="1314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49753" y="2910154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Model it for the child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66900" y="1622793"/>
            <a:ext cx="158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66"/>
                </a:solidFill>
              </a:rPr>
              <a:t>Main Goal</a:t>
            </a:r>
          </a:p>
        </p:txBody>
      </p:sp>
      <p:sp>
        <p:nvSpPr>
          <p:cNvPr id="43" name="Cloud 42"/>
          <p:cNvSpPr/>
          <p:nvPr/>
        </p:nvSpPr>
        <p:spPr>
          <a:xfrm>
            <a:off x="6600825" y="3203575"/>
            <a:ext cx="1433842" cy="1314984"/>
          </a:xfrm>
          <a:prstGeom prst="cloud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Cloud 44"/>
          <p:cNvSpPr/>
          <p:nvPr/>
        </p:nvSpPr>
        <p:spPr>
          <a:xfrm>
            <a:off x="6753225" y="3355975"/>
            <a:ext cx="1433842" cy="1314984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853569" y="3795472"/>
            <a:ext cx="1181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504D"/>
                </a:solidFill>
              </a:rPr>
              <a:t>Cry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03984" y="5119935"/>
            <a:ext cx="636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THIRD TRY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3899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loud 44"/>
          <p:cNvSpPr/>
          <p:nvPr/>
        </p:nvSpPr>
        <p:spPr>
          <a:xfrm>
            <a:off x="6381751" y="1196976"/>
            <a:ext cx="1500517" cy="1393825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Bent Arrow 42"/>
          <p:cNvSpPr/>
          <p:nvPr/>
        </p:nvSpPr>
        <p:spPr>
          <a:xfrm>
            <a:off x="4928933" y="1725104"/>
            <a:ext cx="1330185" cy="1166030"/>
          </a:xfrm>
          <a:prstGeom prst="bentArrow">
            <a:avLst>
              <a:gd name="adj1" fmla="val 10739"/>
              <a:gd name="adj2" fmla="val 13721"/>
              <a:gd name="adj3" fmla="val 19691"/>
              <a:gd name="adj4" fmla="val 87500"/>
            </a:avLst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10000"/>
            </a:schemeClr>
          </a:solidFill>
          <a:ln w="28575" cmpd="sng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10000"/>
            </a:schemeClr>
          </a:solidFill>
          <a:ln w="19050" cmpd="sng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>
              <a:alpha val="25000"/>
            </a:schemeClr>
          </a:solidFill>
          <a:ln>
            <a:noFill/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Challenging Behavior Trajectory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Consequence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00500" y="520701"/>
            <a:ext cx="154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(what you do)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9501" y="519332"/>
            <a:ext cx="189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(what child does)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62268" y="520701"/>
            <a:ext cx="159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  <a:p>
            <a:pPr algn="ctr"/>
            <a:r>
              <a:rPr lang="en-US" dirty="0">
                <a:solidFill>
                  <a:srgbClr val="1F497D"/>
                </a:solidFill>
              </a:rPr>
              <a:t>(what you do)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25735" y="3179920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“Fine! I’ll do it myself”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000501" y="2910153"/>
            <a:ext cx="1435495" cy="1314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3848101" y="2743200"/>
            <a:ext cx="1435495" cy="1314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3721101" y="2569122"/>
            <a:ext cx="1435495" cy="1314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21100" y="2891134"/>
            <a:ext cx="143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Hand items to the child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50001" y="1526625"/>
            <a:ext cx="160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66"/>
                </a:solidFill>
              </a:rPr>
              <a:t>Puts things Away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7953375" y="1624536"/>
            <a:ext cx="608892" cy="2560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8625734" y="1196976"/>
            <a:ext cx="1433844" cy="1393825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562267" y="1622793"/>
            <a:ext cx="1433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Reward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66900" y="1622793"/>
            <a:ext cx="158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66"/>
                </a:solidFill>
              </a:rPr>
              <a:t>Main Goal</a:t>
            </a:r>
          </a:p>
        </p:txBody>
      </p:sp>
      <p:sp>
        <p:nvSpPr>
          <p:cNvPr id="51" name="Cloud 50"/>
          <p:cNvSpPr/>
          <p:nvPr/>
        </p:nvSpPr>
        <p:spPr>
          <a:xfrm>
            <a:off x="6600825" y="3203575"/>
            <a:ext cx="1433842" cy="1314984"/>
          </a:xfrm>
          <a:prstGeom prst="cloud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Cloud 51"/>
          <p:cNvSpPr/>
          <p:nvPr/>
        </p:nvSpPr>
        <p:spPr>
          <a:xfrm>
            <a:off x="6753225" y="3355975"/>
            <a:ext cx="1433842" cy="1314984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853569" y="3795472"/>
            <a:ext cx="1181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Cry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03984" y="5119935"/>
            <a:ext cx="636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FOURTH TRY… YIPPEE!!!!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0339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10000"/>
            </a:schemeClr>
          </a:solidFill>
          <a:ln w="28575" cmpd="sng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8625734" y="1196976"/>
            <a:ext cx="1433844" cy="1393825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62267" y="1622793"/>
            <a:ext cx="1433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Reward</a:t>
            </a: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10000"/>
            </a:schemeClr>
          </a:solidFill>
          <a:ln w="19050" cmpd="sng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Cloud 32"/>
          <p:cNvSpPr/>
          <p:nvPr/>
        </p:nvSpPr>
        <p:spPr>
          <a:xfrm>
            <a:off x="6381751" y="1196976"/>
            <a:ext cx="1500517" cy="1393825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350001" y="1526625"/>
            <a:ext cx="160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66"/>
                </a:solidFill>
              </a:rPr>
              <a:t>Puts things Away</a:t>
            </a:r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>
              <a:alpha val="10000"/>
            </a:schemeClr>
          </a:solidFill>
          <a:ln>
            <a:noFill/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>
            <a:off x="4928933" y="1725104"/>
            <a:ext cx="1330185" cy="1166030"/>
          </a:xfrm>
          <a:prstGeom prst="bentArrow">
            <a:avLst>
              <a:gd name="adj1" fmla="val 10739"/>
              <a:gd name="adj2" fmla="val 13721"/>
              <a:gd name="adj3" fmla="val 19691"/>
              <a:gd name="adj4" fmla="val 87500"/>
            </a:avLst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7953375" y="1624536"/>
            <a:ext cx="608892" cy="2560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Challenging Behavior Trajectory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66900" y="1622793"/>
            <a:ext cx="158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66"/>
                </a:solidFill>
              </a:rPr>
              <a:t>Main Goal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Consequence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00500" y="520701"/>
            <a:ext cx="154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(what you do)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9501" y="519332"/>
            <a:ext cx="189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(what child does)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62268" y="520701"/>
            <a:ext cx="159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  <a:p>
            <a:pPr algn="ctr"/>
            <a:r>
              <a:rPr lang="en-US" dirty="0">
                <a:solidFill>
                  <a:srgbClr val="1F497D"/>
                </a:solidFill>
              </a:rPr>
              <a:t>(what you do)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16388" y="3191897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“Put your things away”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50001" y="3428277"/>
            <a:ext cx="160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Kick &amp; Hit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25735" y="3179920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“Fine! I’ll do it myself”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21911" y="4800600"/>
            <a:ext cx="787517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/>
              <a:t>But there are times when my prompts are unsuccessful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And teaching the child to follow my instructions does n</a:t>
            </a:r>
            <a:r>
              <a:rPr lang="fr-FR" sz="2400" b="1" dirty="0"/>
              <a:t>o</a:t>
            </a:r>
            <a:r>
              <a:rPr lang="en-US" sz="2400" b="1" dirty="0"/>
              <a:t>t teach him HOW to get his own needs met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146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 b="1">
                <a:latin typeface="Century Gothic" charset="0"/>
                <a:ea typeface="ＭＳ Ｐゴシック" charset="0"/>
                <a:cs typeface="ＭＳ Ｐゴシック" charset="0"/>
              </a:rPr>
              <a:t>COERCION CYCLE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0" y="1675280"/>
            <a:ext cx="9144000" cy="4450136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>
                <a:latin typeface="Century Gothic" charset="0"/>
                <a:ea typeface="ＭＳ Ｐゴシック" charset="0"/>
                <a:cs typeface="ＭＳ Ｐゴシック" charset="0"/>
              </a:rPr>
              <a:t>Parent refuses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>
                <a:latin typeface="Century Gothic" charset="0"/>
                <a:ea typeface="ＭＳ Ｐゴシック" charset="0"/>
                <a:cs typeface="ＭＳ Ｐゴシック" charset="0"/>
              </a:rPr>
              <a:t> to buy Candy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>
                <a:solidFill>
                  <a:srgbClr val="CC33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>
                <a:solidFill>
                  <a:srgbClr val="CC33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200" i="1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Bad News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For Child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endParaRPr lang="en-US" sz="2200" b="1" i="1">
              <a:solidFill>
                <a:schemeClr val="bg2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endParaRPr lang="en-US" sz="2200" b="1" i="1">
              <a:solidFill>
                <a:schemeClr val="bg2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25</a:t>
            </a:fld>
            <a:endParaRPr lang="en-US"/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3846082" y="1753721"/>
            <a:ext cx="304511" cy="45664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4" rIns="91386" bIns="45694" anchor="ctr"/>
          <a:lstStyle/>
          <a:p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32563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 b="1">
                <a:latin typeface="Century Gothic" charset="0"/>
                <a:ea typeface="ＭＳ Ｐゴシック" charset="0"/>
                <a:cs typeface="ＭＳ Ｐゴシック" charset="0"/>
              </a:rPr>
              <a:t>COERCION CYCLE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0" y="1675280"/>
            <a:ext cx="9144000" cy="4450136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dirty="0">
                <a:latin typeface="Century Gothic" charset="0"/>
                <a:ea typeface="ＭＳ Ｐゴシック" charset="0"/>
                <a:cs typeface="ＭＳ Ｐゴシック" charset="0"/>
              </a:rPr>
              <a:t>Parent refuses             Child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dirty="0">
                <a:latin typeface="Century Gothic" charset="0"/>
                <a:ea typeface="ＭＳ Ｐゴシック" charset="0"/>
                <a:cs typeface="ＭＳ Ｐゴシック" charset="0"/>
              </a:rPr>
              <a:t> to buy Candy           Tantrums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CC33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CC33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Bad News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For Child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			              		Bad News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			              		For Parent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endParaRPr lang="en-US" sz="2200" b="1" i="1" dirty="0">
              <a:solidFill>
                <a:schemeClr val="bg2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endParaRPr lang="en-US" sz="2200" b="1" i="1" dirty="0">
              <a:solidFill>
                <a:schemeClr val="bg2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26</a:t>
            </a:fld>
            <a:endParaRPr lang="en-US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3846082" y="1753721"/>
            <a:ext cx="304511" cy="45664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4" rIns="91386" bIns="45694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5950241" y="1753721"/>
            <a:ext cx="305955" cy="45664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4" rIns="91386" bIns="45694" anchor="ctr"/>
          <a:lstStyle/>
          <a:p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6595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 b="1">
                <a:latin typeface="Century Gothic" charset="0"/>
                <a:ea typeface="ＭＳ Ｐゴシック" charset="0"/>
                <a:cs typeface="ＭＳ Ｐゴシック" charset="0"/>
              </a:rPr>
              <a:t>COERCION CYCLE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0" y="1675280"/>
            <a:ext cx="9144000" cy="4450136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dirty="0">
                <a:latin typeface="Century Gothic" charset="0"/>
                <a:ea typeface="ＭＳ Ｐゴシック" charset="0"/>
                <a:cs typeface="ＭＳ Ｐゴシック" charset="0"/>
              </a:rPr>
              <a:t>Parent refuses             Child                  Parent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dirty="0">
                <a:latin typeface="Century Gothic" charset="0"/>
                <a:ea typeface="ＭＳ Ｐゴシック" charset="0"/>
                <a:cs typeface="ＭＳ Ｐゴシック" charset="0"/>
              </a:rPr>
              <a:t> to buy Candy           Tantrums            gives in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CC33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CC33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Bad News				 			Good News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For Child				   			For Child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			              		Bad News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			              		For Parent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endParaRPr lang="en-US" sz="2200" b="1" i="1" dirty="0">
              <a:solidFill>
                <a:schemeClr val="bg2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endParaRPr lang="en-US" sz="2200" b="1" i="1" dirty="0">
              <a:solidFill>
                <a:schemeClr val="bg2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27</a:t>
            </a:fld>
            <a:endParaRPr lang="en-US"/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3846082" y="1753721"/>
            <a:ext cx="304511" cy="45664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4" rIns="91386" bIns="45694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5950241" y="1753721"/>
            <a:ext cx="305955" cy="45664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4" rIns="91386" bIns="45694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7910082" y="1753721"/>
            <a:ext cx="304511" cy="45664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4" rIns="91386" bIns="45694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5028048" y="4191001"/>
            <a:ext cx="2516909" cy="1829360"/>
          </a:xfrm>
          <a:prstGeom prst="cloudCallout">
            <a:avLst>
              <a:gd name="adj1" fmla="val 37120"/>
              <a:gd name="adj2" fmla="val -9609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376" tIns="45689" rIns="91376" bIns="45689"/>
          <a:lstStyle/>
          <a:p>
            <a:pPr algn="ctr"/>
            <a:endParaRPr 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660162" y="4884366"/>
            <a:ext cx="1233921" cy="37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6" tIns="45689" rIns="91376" bIns="45689">
            <a:spAutoFit/>
          </a:bodyPr>
          <a:lstStyle/>
          <a:p>
            <a:pPr algn="ctr">
              <a:lnSpc>
                <a:spcPct val="80000"/>
              </a:lnSpc>
              <a:spcBef>
                <a:spcPct val="25000"/>
              </a:spcBef>
              <a:defRPr/>
            </a:pPr>
            <a:r>
              <a:rPr lang="en-US" sz="2200" b="1" dirty="0">
                <a:solidFill>
                  <a:srgbClr val="9D3232"/>
                </a:solidFill>
              </a:rPr>
              <a:t>R+</a:t>
            </a:r>
          </a:p>
        </p:txBody>
      </p:sp>
    </p:spTree>
    <p:extLst>
      <p:ext uri="{BB962C8B-B14F-4D97-AF65-F5344CB8AC3E}">
        <p14:creationId xmlns:p14="http://schemas.microsoft.com/office/powerpoint/2010/main" val="168063422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BF8C5-7A5B-9E7D-8ABF-71355B152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/>
              <a:t>What is R+?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1335E-605A-F927-8A6D-2FB967BF9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907111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Positive Reinforcement</a:t>
            </a:r>
          </a:p>
          <a:p>
            <a:pPr lvl="1"/>
            <a:r>
              <a:rPr lang="en-US" dirty="0"/>
              <a:t>The </a:t>
            </a:r>
            <a:r>
              <a:rPr lang="en-US" i="1" u="sng" dirty="0"/>
              <a:t>presentation </a:t>
            </a:r>
            <a:r>
              <a:rPr lang="en-US" dirty="0"/>
              <a:t>of a stimulus contingent on a behavior which results in a future frequency of that behavior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911FFBD6-D701-F6BF-1D27-D8A4EEA62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46" r="19297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16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3248-F3F0-CBF0-3070-EA753D471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Positive Reinforcement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757B2A26-81E2-C70F-F086-AFBCD4D40B2B}"/>
              </a:ext>
            </a:extLst>
          </p:cNvPr>
          <p:cNvSpPr/>
          <p:nvPr/>
        </p:nvSpPr>
        <p:spPr>
          <a:xfrm>
            <a:off x="5193030" y="3760470"/>
            <a:ext cx="1805940" cy="777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105923-F148-5706-A5E4-045B6E581D80}"/>
              </a:ext>
            </a:extLst>
          </p:cNvPr>
          <p:cNvSpPr txBox="1"/>
          <p:nvPr/>
        </p:nvSpPr>
        <p:spPr>
          <a:xfrm>
            <a:off x="2402237" y="3236763"/>
            <a:ext cx="2222651" cy="1508105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sz="2000" dirty="0"/>
              <a:t>Child Tantrums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302A15-CFD1-240C-064A-296C19F1E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560" y="2650490"/>
            <a:ext cx="2997200" cy="2997200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986AAA87-44E1-F263-F8B1-0E9C918DDC86}"/>
              </a:ext>
            </a:extLst>
          </p:cNvPr>
          <p:cNvSpPr/>
          <p:nvPr/>
        </p:nvSpPr>
        <p:spPr>
          <a:xfrm rot="16200000">
            <a:off x="3996464" y="3162300"/>
            <a:ext cx="1291590" cy="533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0F002E63-E965-378E-40B2-57009340B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959" y="5028640"/>
            <a:ext cx="2516909" cy="1829360"/>
          </a:xfrm>
          <a:prstGeom prst="cloudCallout">
            <a:avLst>
              <a:gd name="adj1" fmla="val 37120"/>
              <a:gd name="adj2" fmla="val -9609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376" tIns="45689" rIns="91376" bIns="45689"/>
          <a:lstStyle/>
          <a:p>
            <a:pPr algn="ctr"/>
            <a:endParaRPr lang="en-US"/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8BB02B7D-686B-3B77-6A2B-0F0AF6BAD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0452" y="5753520"/>
            <a:ext cx="1233921" cy="37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6" tIns="45689" rIns="91376" bIns="45689">
            <a:spAutoFit/>
          </a:bodyPr>
          <a:lstStyle/>
          <a:p>
            <a:pPr algn="ctr">
              <a:lnSpc>
                <a:spcPct val="80000"/>
              </a:lnSpc>
              <a:spcBef>
                <a:spcPct val="25000"/>
              </a:spcBef>
              <a:defRPr/>
            </a:pPr>
            <a:r>
              <a:rPr lang="en-US" sz="2200" b="1" dirty="0">
                <a:solidFill>
                  <a:schemeClr val="bg1"/>
                </a:solidFill>
              </a:rPr>
              <a:t>R+</a:t>
            </a:r>
          </a:p>
        </p:txBody>
      </p:sp>
    </p:spTree>
    <p:extLst>
      <p:ext uri="{BB962C8B-B14F-4D97-AF65-F5344CB8AC3E}">
        <p14:creationId xmlns:p14="http://schemas.microsoft.com/office/powerpoint/2010/main" val="271694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85DB7-0275-5E36-C972-FE7AC2AF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Objectives</a:t>
            </a:r>
          </a:p>
        </p:txBody>
      </p:sp>
      <p:pic>
        <p:nvPicPr>
          <p:cNvPr id="5" name="Picture 4" descr="Person with idea concept">
            <a:extLst>
              <a:ext uri="{FF2B5EF4-FFF2-40B4-BE49-F238E27FC236}">
                <a16:creationId xmlns:a16="http://schemas.microsoft.com/office/drawing/2014/main" id="{BE402EA8-3D58-FCE2-6C3A-6BFC9326A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09" r="26046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0E585-E840-A313-A2C1-513379539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2200"/>
              <a:t>You will learn about effective ways to teach replacement behaviors.</a:t>
            </a:r>
          </a:p>
          <a:p>
            <a:r>
              <a:rPr lang="en-US" sz="2200"/>
              <a:t>You will learn about the coercion cycle.</a:t>
            </a:r>
          </a:p>
          <a:p>
            <a:r>
              <a:rPr lang="en-US" sz="2200"/>
              <a:t>You will learn how motivating operations affect behavior.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479584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 b="1">
                <a:latin typeface="Century Gothic" charset="0"/>
                <a:ea typeface="ＭＳ Ｐゴシック" charset="0"/>
                <a:cs typeface="ＭＳ Ｐゴシック" charset="0"/>
              </a:rPr>
              <a:t>COERCION CYCLE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0" y="1675280"/>
            <a:ext cx="9144000" cy="4450136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dirty="0">
                <a:latin typeface="Century Gothic" charset="0"/>
                <a:ea typeface="ＭＳ Ｐゴシック" charset="0"/>
                <a:cs typeface="ＭＳ Ｐゴシック" charset="0"/>
              </a:rPr>
              <a:t>Parent refuses             Child                  Parent                 Child quiets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dirty="0">
                <a:latin typeface="Century Gothic" charset="0"/>
                <a:ea typeface="ＭＳ Ｐゴシック" charset="0"/>
                <a:cs typeface="ＭＳ Ｐゴシック" charset="0"/>
              </a:rPr>
              <a:t> to buy Candy           Tantrums            gives in 	             Down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CC33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CC33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Bad News				 			Good News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For Child				   			For Child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			              		Bad News			           			    Good News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			              		For Parent			             			For Parent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endParaRPr lang="en-US" sz="2200" b="1" i="1" dirty="0">
              <a:solidFill>
                <a:schemeClr val="bg2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endParaRPr lang="en-US" sz="2200" b="1" i="1" dirty="0">
              <a:solidFill>
                <a:schemeClr val="bg2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30</a:t>
            </a:fld>
            <a:endParaRPr lang="en-US"/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3846082" y="1753721"/>
            <a:ext cx="304511" cy="45664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4" rIns="91386" bIns="45694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5950241" y="1753721"/>
            <a:ext cx="305955" cy="45664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4" rIns="91386" bIns="45694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7910082" y="1753721"/>
            <a:ext cx="304511" cy="45664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4" rIns="91386" bIns="45694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5028048" y="4191001"/>
            <a:ext cx="2516909" cy="1829360"/>
          </a:xfrm>
          <a:prstGeom prst="cloudCallout">
            <a:avLst>
              <a:gd name="adj1" fmla="val 37120"/>
              <a:gd name="adj2" fmla="val -9609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376" tIns="45689" rIns="91376" bIns="45689"/>
          <a:lstStyle/>
          <a:p>
            <a:pPr algn="ctr"/>
            <a:endParaRPr lang="en-US"/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7620002" y="4801722"/>
            <a:ext cx="2514023" cy="1826559"/>
          </a:xfrm>
          <a:prstGeom prst="cloudCallout">
            <a:avLst>
              <a:gd name="adj1" fmla="val 20264"/>
              <a:gd name="adj2" fmla="val -9644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376" tIns="45689" rIns="91376" bIns="45689"/>
          <a:lstStyle/>
          <a:p>
            <a:pPr algn="ctr"/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660162" y="4884366"/>
            <a:ext cx="1233921" cy="37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6" tIns="45689" rIns="91376" bIns="45689">
            <a:spAutoFit/>
          </a:bodyPr>
          <a:lstStyle/>
          <a:p>
            <a:pPr algn="ctr">
              <a:lnSpc>
                <a:spcPct val="80000"/>
              </a:lnSpc>
              <a:spcBef>
                <a:spcPct val="25000"/>
              </a:spcBef>
              <a:defRPr/>
            </a:pPr>
            <a:r>
              <a:rPr lang="en-US" sz="2200" b="1" dirty="0">
                <a:solidFill>
                  <a:srgbClr val="9D3232"/>
                </a:solidFill>
              </a:rPr>
              <a:t>R+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285307" y="5500690"/>
            <a:ext cx="1233920" cy="37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6" tIns="45689" rIns="91376" bIns="45689">
            <a:spAutoFit/>
          </a:bodyPr>
          <a:lstStyle/>
          <a:p>
            <a:pPr algn="ctr">
              <a:lnSpc>
                <a:spcPct val="80000"/>
              </a:lnSpc>
              <a:spcBef>
                <a:spcPct val="25000"/>
              </a:spcBef>
              <a:defRPr/>
            </a:pPr>
            <a:r>
              <a:rPr lang="en-US" sz="2200" b="1" dirty="0">
                <a:solidFill>
                  <a:srgbClr val="9D3232"/>
                </a:solidFill>
              </a:rPr>
              <a:t>R-</a:t>
            </a:r>
          </a:p>
        </p:txBody>
      </p:sp>
    </p:spTree>
    <p:extLst>
      <p:ext uri="{BB962C8B-B14F-4D97-AF65-F5344CB8AC3E}">
        <p14:creationId xmlns:p14="http://schemas.microsoft.com/office/powerpoint/2010/main" val="8920450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BF8C5-7A5B-9E7D-8ABF-71355B152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/>
              <a:t>What is R-?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1335E-605A-F927-8A6D-2FB967BF9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907111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Negative Reinforcement</a:t>
            </a:r>
          </a:p>
          <a:p>
            <a:pPr lvl="1"/>
            <a:r>
              <a:rPr lang="en-US" dirty="0"/>
              <a:t>The </a:t>
            </a:r>
            <a:r>
              <a:rPr lang="en-US" i="1" u="sng" dirty="0"/>
              <a:t>removal</a:t>
            </a:r>
            <a:r>
              <a:rPr lang="en-US" dirty="0"/>
              <a:t> of a stimulus contingent on a behavior which results in a future frequency of that behavior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-up of a person smiling&#10;&#10;Description automatically generated with medium confidence">
            <a:extLst>
              <a:ext uri="{FF2B5EF4-FFF2-40B4-BE49-F238E27FC236}">
                <a16:creationId xmlns:a16="http://schemas.microsoft.com/office/drawing/2014/main" id="{3AD2D0A9-0567-0568-5321-AD6CC1026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707" y="1420214"/>
            <a:ext cx="5490128" cy="366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87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3248-F3F0-CBF0-3070-EA753D471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Negative Reinforcement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757B2A26-81E2-C70F-F086-AFBCD4D40B2B}"/>
              </a:ext>
            </a:extLst>
          </p:cNvPr>
          <p:cNvSpPr/>
          <p:nvPr/>
        </p:nvSpPr>
        <p:spPr>
          <a:xfrm>
            <a:off x="5193030" y="3760470"/>
            <a:ext cx="1805940" cy="777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105923-F148-5706-A5E4-045B6E581D80}"/>
              </a:ext>
            </a:extLst>
          </p:cNvPr>
          <p:cNvSpPr txBox="1"/>
          <p:nvPr/>
        </p:nvSpPr>
        <p:spPr>
          <a:xfrm>
            <a:off x="2402237" y="3082875"/>
            <a:ext cx="2222651" cy="1815882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sz="2000" dirty="0"/>
              <a:t>Parent gives in (gives candy)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986AAA87-44E1-F263-F8B1-0E9C918DDC86}"/>
              </a:ext>
            </a:extLst>
          </p:cNvPr>
          <p:cNvSpPr/>
          <p:nvPr/>
        </p:nvSpPr>
        <p:spPr>
          <a:xfrm rot="16200000">
            <a:off x="3996464" y="3162300"/>
            <a:ext cx="1291590" cy="533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0F002E63-E965-378E-40B2-57009340B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959" y="5028640"/>
            <a:ext cx="2516909" cy="1829360"/>
          </a:xfrm>
          <a:prstGeom prst="cloudCallout">
            <a:avLst>
              <a:gd name="adj1" fmla="val 37120"/>
              <a:gd name="adj2" fmla="val -9609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376" tIns="45689" rIns="91376" bIns="45689"/>
          <a:lstStyle/>
          <a:p>
            <a:pPr algn="ctr"/>
            <a:endParaRPr lang="en-US"/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8BB02B7D-686B-3B77-6A2B-0F0AF6BAD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0452" y="5753520"/>
            <a:ext cx="1233921" cy="37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6" tIns="45689" rIns="91376" bIns="45689">
            <a:spAutoFit/>
          </a:bodyPr>
          <a:lstStyle/>
          <a:p>
            <a:pPr algn="ctr">
              <a:lnSpc>
                <a:spcPct val="80000"/>
              </a:lnSpc>
              <a:spcBef>
                <a:spcPct val="25000"/>
              </a:spcBef>
              <a:defRPr/>
            </a:pPr>
            <a:r>
              <a:rPr lang="en-US" sz="2200" b="1" dirty="0">
                <a:solidFill>
                  <a:schemeClr val="bg1"/>
                </a:solidFill>
              </a:rPr>
              <a:t>R-</a:t>
            </a:r>
          </a:p>
        </p:txBody>
      </p:sp>
      <p:pic>
        <p:nvPicPr>
          <p:cNvPr id="4" name="Picture 3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C9116E26-1280-A98B-665C-DD1404BAE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112" y="2471492"/>
            <a:ext cx="3206607" cy="32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7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 b="1">
                <a:latin typeface="Century Gothic" charset="0"/>
                <a:ea typeface="ＭＳ Ｐゴシック" charset="0"/>
                <a:cs typeface="ＭＳ Ｐゴシック" charset="0"/>
              </a:rPr>
              <a:t>COERCION CYCLE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0" y="1675280"/>
            <a:ext cx="9144000" cy="510652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dirty="0">
                <a:latin typeface="Century Gothic" charset="0"/>
                <a:ea typeface="ＭＳ Ｐゴシック" charset="0"/>
                <a:cs typeface="ＭＳ Ｐゴシック" charset="0"/>
              </a:rPr>
              <a:t>  Teacher 	      	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dirty="0">
                <a:latin typeface="Century Gothic" charset="0"/>
                <a:ea typeface="ＭＳ Ｐゴシック" charset="0"/>
                <a:cs typeface="ＭＳ Ｐゴシック" charset="0"/>
              </a:rPr>
              <a:t>  Corrects           	       		     	    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dirty="0">
                <a:latin typeface="Century Gothic" charset="0"/>
                <a:ea typeface="ＭＳ Ｐゴシック" charset="0"/>
                <a:cs typeface="ＭＳ Ｐゴシック" charset="0"/>
              </a:rPr>
              <a:t>  Student				           				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endParaRPr lang="en-US" sz="2200" i="1" dirty="0">
              <a:solidFill>
                <a:srgbClr val="CC3300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CC33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Bad News				     			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For Student				     			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			          				           					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			         				           				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endParaRPr lang="en-US" sz="2200" b="1" i="1" dirty="0">
              <a:solidFill>
                <a:srgbClr val="FF6600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endParaRPr lang="en-US" sz="2200" b="1" i="1" dirty="0">
              <a:solidFill>
                <a:srgbClr val="FF6600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33</a:t>
            </a:fld>
            <a:endParaRPr lang="en-US"/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3193763" y="1753721"/>
            <a:ext cx="303068" cy="45664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4" rIns="91386" bIns="45694" anchor="ctr"/>
          <a:lstStyle/>
          <a:p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2138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 b="1">
                <a:latin typeface="Century Gothic" charset="0"/>
                <a:ea typeface="ＭＳ Ｐゴシック" charset="0"/>
                <a:cs typeface="ＭＳ Ｐゴシック" charset="0"/>
              </a:rPr>
              <a:t>COERCION CYCLE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0" y="1675280"/>
            <a:ext cx="9144000" cy="510652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dirty="0">
                <a:latin typeface="Century Gothic" charset="0"/>
                <a:ea typeface="ＭＳ Ｐゴシック" charset="0"/>
                <a:cs typeface="ＭＳ Ｐゴシック" charset="0"/>
              </a:rPr>
              <a:t>  Teacher 	      	Student yells,         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dirty="0">
                <a:latin typeface="Century Gothic" charset="0"/>
                <a:ea typeface="ＭＳ Ｐゴシック" charset="0"/>
                <a:cs typeface="ＭＳ Ｐゴシック" charset="0"/>
              </a:rPr>
              <a:t>  Corrects           Insults teacher	       		     	    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dirty="0">
                <a:latin typeface="Century Gothic" charset="0"/>
                <a:ea typeface="ＭＳ Ｐゴシック" charset="0"/>
                <a:cs typeface="ＭＳ Ｐゴシック" charset="0"/>
              </a:rPr>
              <a:t>  Student				           				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endParaRPr lang="en-US" sz="2200" i="1" dirty="0">
              <a:solidFill>
                <a:srgbClr val="CC3300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CC33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Bad News				     			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For Student				     			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			          		Bad News			           					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			         		For Teacher			           				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endParaRPr lang="en-US" sz="2200" b="1" i="1" dirty="0">
              <a:solidFill>
                <a:srgbClr val="FF6600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endParaRPr lang="en-US" sz="2200" b="1" i="1" dirty="0">
              <a:solidFill>
                <a:srgbClr val="FF6600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34</a:t>
            </a:fld>
            <a:endParaRPr lang="en-US"/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3193763" y="1753721"/>
            <a:ext cx="303068" cy="45664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4" rIns="91386" bIns="45694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5950241" y="1753721"/>
            <a:ext cx="305955" cy="45664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4" rIns="91386" bIns="45694" anchor="ctr"/>
          <a:lstStyle/>
          <a:p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6999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 b="1">
                <a:latin typeface="Century Gothic" charset="0"/>
                <a:ea typeface="ＭＳ Ｐゴシック" charset="0"/>
                <a:cs typeface="ＭＳ Ｐゴシック" charset="0"/>
              </a:rPr>
              <a:t>COERCION CYCLE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0" y="1675280"/>
            <a:ext cx="9144000" cy="510652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dirty="0">
                <a:latin typeface="Century Gothic" charset="0"/>
                <a:ea typeface="ＭＳ Ｐゴシック" charset="0"/>
                <a:cs typeface="ＭＳ Ｐゴシック" charset="0"/>
              </a:rPr>
              <a:t>  Teacher 	      	Student yells,         Teacher sends            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dirty="0">
                <a:latin typeface="Century Gothic" charset="0"/>
                <a:ea typeface="ＭＳ Ｐゴシック" charset="0"/>
                <a:cs typeface="ＭＳ Ｐゴシック" charset="0"/>
              </a:rPr>
              <a:t>  Corrects           Insults teacher	       	student to 	     	    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dirty="0">
                <a:latin typeface="Century Gothic" charset="0"/>
                <a:ea typeface="ＭＳ Ｐゴシック" charset="0"/>
                <a:cs typeface="ＭＳ Ｐゴシック" charset="0"/>
              </a:rPr>
              <a:t>  Student				           				   office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endParaRPr lang="en-US" sz="2200" i="1" dirty="0">
              <a:solidFill>
                <a:srgbClr val="CC3300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CC33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Bad News				     			Good News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For Student				     			For Student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			          		Bad News			           					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			         		For Teacher			           				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endParaRPr lang="en-US" sz="2200" b="1" i="1" dirty="0">
              <a:solidFill>
                <a:srgbClr val="FF6600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endParaRPr lang="en-US" sz="2200" b="1" i="1" dirty="0">
              <a:solidFill>
                <a:srgbClr val="FF6600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35</a:t>
            </a:fld>
            <a:endParaRPr lang="en-US"/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3193763" y="1753721"/>
            <a:ext cx="303068" cy="45664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4" rIns="91386" bIns="45694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5950241" y="1753721"/>
            <a:ext cx="305955" cy="45664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4" rIns="91386" bIns="45694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8623012" y="1753721"/>
            <a:ext cx="303068" cy="45664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4" rIns="91386" bIns="45694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61447" name="AutoShape 7"/>
          <p:cNvSpPr>
            <a:spLocks noChangeArrowheads="1"/>
          </p:cNvSpPr>
          <p:nvPr/>
        </p:nvSpPr>
        <p:spPr bwMode="auto">
          <a:xfrm>
            <a:off x="5028048" y="4191001"/>
            <a:ext cx="2516909" cy="1829360"/>
          </a:xfrm>
          <a:prstGeom prst="cloudCallout">
            <a:avLst>
              <a:gd name="adj1" fmla="val 43056"/>
              <a:gd name="adj2" fmla="val -8680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376" tIns="45689" rIns="91376" bIns="45689"/>
          <a:lstStyle/>
          <a:p>
            <a:pPr algn="ctr"/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733764" y="4852147"/>
            <a:ext cx="1232477" cy="3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6" tIns="45689" rIns="91376" bIns="45689">
            <a:spAutoFit/>
          </a:bodyPr>
          <a:lstStyle/>
          <a:p>
            <a:pPr algn="ctr">
              <a:lnSpc>
                <a:spcPct val="80000"/>
              </a:lnSpc>
              <a:spcBef>
                <a:spcPct val="25000"/>
              </a:spcBef>
              <a:defRPr/>
            </a:pPr>
            <a:r>
              <a:rPr lang="en-US" sz="2200" b="1" dirty="0">
                <a:solidFill>
                  <a:srgbClr val="9D3232"/>
                </a:solidFill>
              </a:rPr>
              <a:t>R-</a:t>
            </a:r>
          </a:p>
        </p:txBody>
      </p:sp>
    </p:spTree>
    <p:extLst>
      <p:ext uri="{BB962C8B-B14F-4D97-AF65-F5344CB8AC3E}">
        <p14:creationId xmlns:p14="http://schemas.microsoft.com/office/powerpoint/2010/main" val="273237551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 b="1" dirty="0">
                <a:latin typeface="Century Gothic" charset="0"/>
                <a:ea typeface="ＭＳ Ｐゴシック" charset="0"/>
                <a:cs typeface="ＭＳ Ｐゴシック" charset="0"/>
              </a:rPr>
              <a:t>COERCION CYCLE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0" y="1675280"/>
            <a:ext cx="9144000" cy="510652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dirty="0">
                <a:latin typeface="Century Gothic" charset="0"/>
                <a:ea typeface="ＭＳ Ｐゴシック" charset="0"/>
                <a:cs typeface="ＭＳ Ｐゴシック" charset="0"/>
              </a:rPr>
              <a:t>  Teacher 	      	Student yells,         Teacher sends            Yelling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dirty="0">
                <a:latin typeface="Century Gothic" charset="0"/>
                <a:ea typeface="ＭＳ Ｐゴシック" charset="0"/>
                <a:cs typeface="ＭＳ Ｐゴシック" charset="0"/>
              </a:rPr>
              <a:t>  Corrects           Insults teacher	       	student to 	     	    Stops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dirty="0">
                <a:latin typeface="Century Gothic" charset="0"/>
                <a:ea typeface="ＭＳ Ｐゴシック" charset="0"/>
                <a:cs typeface="ＭＳ Ｐゴシック" charset="0"/>
              </a:rPr>
              <a:t>  Student				           				   office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endParaRPr lang="en-US" sz="2200" i="1" dirty="0">
              <a:solidFill>
                <a:srgbClr val="CC3300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CC33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Bad News				     			Good News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For Student				     			For Student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			          		Bad News			           					Good News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			         		For Teacher			           				For Teacher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endParaRPr lang="en-US" sz="2200" b="1" i="1" dirty="0">
              <a:solidFill>
                <a:srgbClr val="FF6600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endParaRPr lang="en-US" sz="2200" b="1" i="1" dirty="0">
              <a:solidFill>
                <a:srgbClr val="FF6600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36</a:t>
            </a:fld>
            <a:endParaRPr lang="en-US"/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3193763" y="1753721"/>
            <a:ext cx="303068" cy="45664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4" rIns="91386" bIns="45694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5950241" y="1753721"/>
            <a:ext cx="305955" cy="45664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4" rIns="91386" bIns="45694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8623012" y="1753721"/>
            <a:ext cx="303068" cy="45664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4" rIns="91386" bIns="45694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61447" name="AutoShape 7"/>
          <p:cNvSpPr>
            <a:spLocks noChangeArrowheads="1"/>
          </p:cNvSpPr>
          <p:nvPr/>
        </p:nvSpPr>
        <p:spPr bwMode="auto">
          <a:xfrm>
            <a:off x="5028048" y="4191001"/>
            <a:ext cx="2516909" cy="1829360"/>
          </a:xfrm>
          <a:prstGeom prst="cloudCallout">
            <a:avLst>
              <a:gd name="adj1" fmla="val 43056"/>
              <a:gd name="adj2" fmla="val -8680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376" tIns="45689" rIns="91376" bIns="45689"/>
          <a:lstStyle/>
          <a:p>
            <a:pPr algn="ctr"/>
            <a:endParaRPr lang="en-US"/>
          </a:p>
        </p:txBody>
      </p:sp>
      <p:sp>
        <p:nvSpPr>
          <p:cNvPr id="61448" name="AutoShape 8"/>
          <p:cNvSpPr>
            <a:spLocks noChangeArrowheads="1"/>
          </p:cNvSpPr>
          <p:nvPr/>
        </p:nvSpPr>
        <p:spPr bwMode="auto">
          <a:xfrm>
            <a:off x="7620002" y="4801722"/>
            <a:ext cx="2514023" cy="1826559"/>
          </a:xfrm>
          <a:prstGeom prst="cloudCallout">
            <a:avLst>
              <a:gd name="adj1" fmla="val 20264"/>
              <a:gd name="adj2" fmla="val -8871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376" tIns="45689" rIns="91376" bIns="45689"/>
          <a:lstStyle/>
          <a:p>
            <a:pPr algn="ctr"/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733764" y="4852147"/>
            <a:ext cx="1232477" cy="3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6" tIns="45689" rIns="91376" bIns="45689">
            <a:spAutoFit/>
          </a:bodyPr>
          <a:lstStyle/>
          <a:p>
            <a:pPr algn="ctr">
              <a:lnSpc>
                <a:spcPct val="80000"/>
              </a:lnSpc>
              <a:spcBef>
                <a:spcPct val="25000"/>
              </a:spcBef>
              <a:defRPr/>
            </a:pPr>
            <a:r>
              <a:rPr lang="en-US" sz="2200" b="1" dirty="0">
                <a:solidFill>
                  <a:srgbClr val="9D3232"/>
                </a:solidFill>
              </a:rPr>
              <a:t>R-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285307" y="5500690"/>
            <a:ext cx="1233920" cy="37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6" tIns="45689" rIns="91376" bIns="45689">
            <a:spAutoFit/>
          </a:bodyPr>
          <a:lstStyle/>
          <a:p>
            <a:pPr algn="ctr">
              <a:lnSpc>
                <a:spcPct val="80000"/>
              </a:lnSpc>
              <a:spcBef>
                <a:spcPct val="25000"/>
              </a:spcBef>
              <a:defRPr/>
            </a:pPr>
            <a:r>
              <a:rPr lang="en-US" sz="2200" b="1" dirty="0">
                <a:solidFill>
                  <a:srgbClr val="9D3232"/>
                </a:solidFill>
              </a:rPr>
              <a:t>R-</a:t>
            </a:r>
          </a:p>
        </p:txBody>
      </p:sp>
    </p:spTree>
    <p:extLst>
      <p:ext uri="{BB962C8B-B14F-4D97-AF65-F5344CB8AC3E}">
        <p14:creationId xmlns:p14="http://schemas.microsoft.com/office/powerpoint/2010/main" val="96542297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 b="1">
                <a:latin typeface="Century Gothic" charset="0"/>
                <a:ea typeface="ＭＳ Ｐゴシック" charset="0"/>
                <a:cs typeface="ＭＳ Ｐゴシック" charset="0"/>
              </a:rPr>
              <a:t>COERCION CYCLE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0" y="1675281"/>
            <a:ext cx="9144000" cy="518272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dirty="0">
                <a:latin typeface="Century Gothic" charset="0"/>
                <a:ea typeface="ＭＳ Ｐゴシック" charset="0"/>
                <a:cs typeface="ＭＳ Ｐゴシック" charset="0"/>
              </a:rPr>
              <a:t>    Staff says              Person starts             Staff sends          Person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ja-JP" altLang="en-US" sz="2200" dirty="0">
                <a:latin typeface="Century Gothic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200" dirty="0">
                <a:latin typeface="Century Gothic" charset="0"/>
                <a:ea typeface="ＭＳ Ｐゴシック" charset="0"/>
                <a:cs typeface="ＭＳ Ｐゴシック" charset="0"/>
              </a:rPr>
              <a:t>Set the Table</a:t>
            </a:r>
            <a:r>
              <a:rPr lang="ja-JP" altLang="en-US" sz="2200" dirty="0">
                <a:latin typeface="Century Gothic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200" dirty="0">
                <a:latin typeface="Century Gothic" charset="0"/>
                <a:ea typeface="ＭＳ Ｐゴシック" charset="0"/>
                <a:cs typeface="ＭＳ Ｐゴシック" charset="0"/>
              </a:rPr>
              <a:t>          breaking                  Person to 	        Leaves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dirty="0">
                <a:latin typeface="Century Gothic" charset="0"/>
                <a:ea typeface="ＭＳ Ｐゴシック" charset="0"/>
                <a:cs typeface="ＭＳ Ｐゴシック" charset="0"/>
              </a:rPr>
              <a:t>							    things	          		his room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CC33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CC33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Bad News				   				   Good News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For Person				        			    For Person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			             		Bad News			         				Good News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2200" i="1" dirty="0">
                <a:solidFill>
                  <a:srgbClr val="FF66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			              		For Staff			             			   For Staff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endParaRPr lang="en-US" sz="2200" b="1" i="1" dirty="0">
              <a:solidFill>
                <a:srgbClr val="FF6600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charset="0"/>
              <a:buNone/>
            </a:pPr>
            <a:endParaRPr lang="en-US" sz="2200" b="1" i="1" dirty="0">
              <a:solidFill>
                <a:schemeClr val="bg2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37</a:t>
            </a:fld>
            <a:endParaRPr lang="en-US"/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3810001" y="1753721"/>
            <a:ext cx="305955" cy="45664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4" rIns="91386" bIns="45694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6324024" y="1753721"/>
            <a:ext cx="305955" cy="45664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4" rIns="91386" bIns="45694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8687956" y="1753721"/>
            <a:ext cx="303068" cy="45664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4" rIns="91386" bIns="45694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5028048" y="4191001"/>
            <a:ext cx="2516909" cy="1829360"/>
          </a:xfrm>
          <a:prstGeom prst="cloudCallout">
            <a:avLst>
              <a:gd name="adj1" fmla="val 43056"/>
              <a:gd name="adj2" fmla="val -8680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376" tIns="45689" rIns="91376" bIns="45689"/>
          <a:lstStyle/>
          <a:p>
            <a:pPr algn="ctr"/>
            <a:endParaRPr lang="en-US"/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7620002" y="4801722"/>
            <a:ext cx="2514023" cy="1826559"/>
          </a:xfrm>
          <a:prstGeom prst="cloudCallout">
            <a:avLst>
              <a:gd name="adj1" fmla="val 20264"/>
              <a:gd name="adj2" fmla="val -8871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376" tIns="45689" rIns="91376" bIns="45689"/>
          <a:lstStyle/>
          <a:p>
            <a:pPr algn="ctr"/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707786" y="4852147"/>
            <a:ext cx="1233920" cy="3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6" tIns="45689" rIns="91376" bIns="45689">
            <a:spAutoFit/>
          </a:bodyPr>
          <a:lstStyle/>
          <a:p>
            <a:pPr algn="ctr">
              <a:lnSpc>
                <a:spcPct val="80000"/>
              </a:lnSpc>
              <a:spcBef>
                <a:spcPct val="25000"/>
              </a:spcBef>
              <a:defRPr/>
            </a:pPr>
            <a:r>
              <a:rPr lang="en-US" sz="2200" b="1" dirty="0">
                <a:solidFill>
                  <a:srgbClr val="9D3232"/>
                </a:solidFill>
              </a:rPr>
              <a:t>R-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285307" y="5500690"/>
            <a:ext cx="1233920" cy="37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6" tIns="45689" rIns="91376" bIns="45689">
            <a:spAutoFit/>
          </a:bodyPr>
          <a:lstStyle/>
          <a:p>
            <a:pPr algn="ctr">
              <a:lnSpc>
                <a:spcPct val="80000"/>
              </a:lnSpc>
              <a:spcBef>
                <a:spcPct val="25000"/>
              </a:spcBef>
              <a:defRPr/>
            </a:pPr>
            <a:r>
              <a:rPr lang="en-US" sz="2200" b="1" dirty="0">
                <a:solidFill>
                  <a:srgbClr val="9D3232"/>
                </a:solidFill>
              </a:rPr>
              <a:t>R-</a:t>
            </a:r>
          </a:p>
        </p:txBody>
      </p:sp>
    </p:spTree>
    <p:extLst>
      <p:ext uri="{BB962C8B-B14F-4D97-AF65-F5344CB8AC3E}">
        <p14:creationId xmlns:p14="http://schemas.microsoft.com/office/powerpoint/2010/main" val="248432719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057336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8988" y="3179920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“Put your things away”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6448425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48425" y="3222939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“Fine! I’ll do it myself”</a:t>
            </a:r>
          </a:p>
        </p:txBody>
      </p:sp>
      <p:sp>
        <p:nvSpPr>
          <p:cNvPr id="30" name="Cloud 29"/>
          <p:cNvSpPr/>
          <p:nvPr/>
        </p:nvSpPr>
        <p:spPr>
          <a:xfrm>
            <a:off x="4117622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117622" y="3440254"/>
            <a:ext cx="1433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Kicks &amp; Hits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675642" y="3559706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508730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882267" y="3551970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8524522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556223" y="3326048"/>
            <a:ext cx="143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Kicks &amp; Hits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Stop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3100" y="444501"/>
            <a:ext cx="8015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</a:rPr>
              <a:t>COERCION 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5291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057336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8988" y="3179920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“Put your things away”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6448425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48425" y="3222939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“Fine! I’ll do it myself”</a:t>
            </a:r>
          </a:p>
        </p:txBody>
      </p:sp>
      <p:sp>
        <p:nvSpPr>
          <p:cNvPr id="30" name="Cloud 29"/>
          <p:cNvSpPr/>
          <p:nvPr/>
        </p:nvSpPr>
        <p:spPr>
          <a:xfrm>
            <a:off x="4117622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117622" y="3440254"/>
            <a:ext cx="1433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Kicks &amp; Hits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675642" y="3559706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508730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882267" y="3551970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8524522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556223" y="3326048"/>
            <a:ext cx="143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Kicks &amp; Hits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Stop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3101" y="2006601"/>
            <a:ext cx="5939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Child Learning Trial:</a:t>
            </a:r>
          </a:p>
          <a:p>
            <a:endParaRPr lang="en-US" b="1" dirty="0"/>
          </a:p>
          <a:p>
            <a:r>
              <a:rPr lang="en-US" b="1" dirty="0">
                <a:solidFill>
                  <a:schemeClr val="accent2"/>
                </a:solidFill>
              </a:rPr>
              <a:t>   Antecedent                       Behavior                      Consequence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17623" y="4521201"/>
            <a:ext cx="5939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 Antecedent                       Behavior                      Consequence</a:t>
            </a:r>
          </a:p>
          <a:p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Adult Learning Trial: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43100" y="444501"/>
            <a:ext cx="8015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COERCION CYCLE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39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0" y="1996099"/>
            <a:ext cx="7035800" cy="2859123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3110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6388" y="3191897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Prompted to end video time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25735" y="3179920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Gets extended video time</a:t>
            </a: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448425" y="3428277"/>
            <a:ext cx="143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Bite, pinch, kick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7054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66971" y="5119934"/>
            <a:ext cx="53441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PROBLEM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84399" y="893474"/>
            <a:ext cx="7875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 COMMON EXAMPLE OF CHALLENGING BEHAVIOR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1675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057336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8988" y="3179920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“Put your things away”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6448425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48425" y="3222939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“Fine! I’ll do it myself”</a:t>
            </a:r>
          </a:p>
        </p:txBody>
      </p:sp>
      <p:sp>
        <p:nvSpPr>
          <p:cNvPr id="30" name="Cloud 29"/>
          <p:cNvSpPr/>
          <p:nvPr/>
        </p:nvSpPr>
        <p:spPr>
          <a:xfrm>
            <a:off x="4117622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117622" y="3440254"/>
            <a:ext cx="1433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Kicks &amp; Hits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675642" y="3559706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508730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882267" y="3551970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8524522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556223" y="3326048"/>
            <a:ext cx="143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Kicks &amp; Hits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Stop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3101" y="2006601"/>
            <a:ext cx="5939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BFBFBF"/>
                </a:solidFill>
              </a:rPr>
              <a:t>Child Learning Trial:</a:t>
            </a:r>
          </a:p>
          <a:p>
            <a:endParaRPr lang="en-US" b="1" dirty="0">
              <a:solidFill>
                <a:srgbClr val="BFBFBF"/>
              </a:solidFill>
            </a:endParaRPr>
          </a:p>
          <a:p>
            <a:r>
              <a:rPr lang="en-US" b="1" dirty="0">
                <a:solidFill>
                  <a:srgbClr val="BFBFBF"/>
                </a:solidFill>
              </a:rPr>
              <a:t>   Antecedent                       Behavior                      Consequence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17623" y="4521201"/>
            <a:ext cx="593916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   Antecedent                       Behavior                      Consequence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pPr algn="ctr"/>
            <a:r>
              <a:rPr lang="en-US" sz="2000" b="1" dirty="0">
                <a:solidFill>
                  <a:srgbClr val="1F497D"/>
                </a:solidFill>
              </a:rPr>
              <a:t>Adult Learning Trial: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3100" y="444501"/>
            <a:ext cx="8015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</a:rPr>
              <a:t>COERCION CYCLE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40</a:t>
            </a:fld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32200" y="2809040"/>
            <a:ext cx="7035800" cy="2859123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3891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057336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8988" y="3179920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“Put your things away”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6448425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48425" y="3222939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“Fine! I’ll do it myself”</a:t>
            </a:r>
          </a:p>
        </p:txBody>
      </p:sp>
      <p:sp>
        <p:nvSpPr>
          <p:cNvPr id="30" name="Cloud 29"/>
          <p:cNvSpPr/>
          <p:nvPr/>
        </p:nvSpPr>
        <p:spPr>
          <a:xfrm>
            <a:off x="4117622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117622" y="3440254"/>
            <a:ext cx="1433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Kicks &amp; Hits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675642" y="3559706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508730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882267" y="3551970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8524522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556223" y="3326048"/>
            <a:ext cx="143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Kicks &amp; Hits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Stop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3101" y="2006601"/>
            <a:ext cx="5939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Child Learning Trial: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   Antecedent                       Behavior                      Consequence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17623" y="4521201"/>
            <a:ext cx="593916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   Antecedent                       Behavior                      Consequence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pPr algn="ctr"/>
            <a:r>
              <a:rPr lang="en-US" sz="2000" b="1" dirty="0">
                <a:solidFill>
                  <a:srgbClr val="1F497D"/>
                </a:solidFill>
              </a:rPr>
              <a:t>Adult Learning Trial: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3100" y="444501"/>
            <a:ext cx="8015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</a:rPr>
              <a:t>COERCION CYCLE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41</a:t>
            </a:fld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32200" y="2809040"/>
            <a:ext cx="7035800" cy="2859123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524000" y="1996099"/>
            <a:ext cx="7035800" cy="2859123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5838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057336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4888" y="2327971"/>
            <a:ext cx="143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Staff Behavior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6448425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48425" y="2366278"/>
            <a:ext cx="143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Staff Response</a:t>
            </a:r>
          </a:p>
        </p:txBody>
      </p:sp>
      <p:sp>
        <p:nvSpPr>
          <p:cNvPr id="30" name="Cloud 29"/>
          <p:cNvSpPr/>
          <p:nvPr/>
        </p:nvSpPr>
        <p:spPr>
          <a:xfrm>
            <a:off x="4117622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117622" y="2373556"/>
            <a:ext cx="143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Client Behavior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675642" y="3559706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508730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882267" y="3551970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8524522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524522" y="2327971"/>
            <a:ext cx="143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Child Response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3100" y="444500"/>
            <a:ext cx="8015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</a:rPr>
              <a:t>Activity: Make your own COERCION 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5607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057336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8988" y="3179920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“Put your things away”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6448425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48425" y="3222939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“Fine! I’ll do it myself”</a:t>
            </a:r>
          </a:p>
        </p:txBody>
      </p:sp>
      <p:sp>
        <p:nvSpPr>
          <p:cNvPr id="30" name="Cloud 29"/>
          <p:cNvSpPr/>
          <p:nvPr/>
        </p:nvSpPr>
        <p:spPr>
          <a:xfrm>
            <a:off x="4117622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117622" y="3440254"/>
            <a:ext cx="1433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Kicks &amp; Hits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675642" y="3559706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508730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882267" y="3551970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8524522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556223" y="3326048"/>
            <a:ext cx="143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Kicks &amp; Hits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Stop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3100" y="444501"/>
            <a:ext cx="8015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BREAK</a:t>
            </a:r>
            <a:r>
              <a:rPr lang="en-US" sz="4400" b="1" dirty="0">
                <a:solidFill>
                  <a:srgbClr val="000000"/>
                </a:solidFill>
              </a:rPr>
              <a:t> THIS COERCION 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5547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057336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8988" y="3061496"/>
            <a:ext cx="1433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Help child by handing items to put away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6448425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48425" y="3222939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“Fine! I’ll do it myself”</a:t>
            </a:r>
          </a:p>
        </p:txBody>
      </p:sp>
      <p:sp>
        <p:nvSpPr>
          <p:cNvPr id="30" name="Cloud 29"/>
          <p:cNvSpPr/>
          <p:nvPr/>
        </p:nvSpPr>
        <p:spPr>
          <a:xfrm>
            <a:off x="4117622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117622" y="3440254"/>
            <a:ext cx="1433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Kicks &amp; Hits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675642" y="3559706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508730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882267" y="3551970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8524522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556223" y="3222939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Kicking &amp; Hitting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Never start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3100" y="444501"/>
            <a:ext cx="8015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BREAK</a:t>
            </a:r>
            <a:r>
              <a:rPr lang="en-US" sz="4400" b="1" dirty="0">
                <a:solidFill>
                  <a:srgbClr val="000000"/>
                </a:solidFill>
              </a:rPr>
              <a:t> THIS COERCION CYCLE</a:t>
            </a:r>
          </a:p>
        </p:txBody>
      </p:sp>
      <p:sp>
        <p:nvSpPr>
          <p:cNvPr id="14" name="Bent Arrow 13"/>
          <p:cNvSpPr/>
          <p:nvPr/>
        </p:nvSpPr>
        <p:spPr>
          <a:xfrm>
            <a:off x="2787438" y="1725104"/>
            <a:ext cx="1330185" cy="1166030"/>
          </a:xfrm>
          <a:prstGeom prst="bentArrow">
            <a:avLst>
              <a:gd name="adj1" fmla="val 10739"/>
              <a:gd name="adj2" fmla="val 13721"/>
              <a:gd name="adj3" fmla="val 19691"/>
              <a:gd name="adj4" fmla="val 87500"/>
            </a:avLst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loud 18"/>
          <p:cNvSpPr/>
          <p:nvPr/>
        </p:nvSpPr>
        <p:spPr>
          <a:xfrm>
            <a:off x="4117623" y="1327548"/>
            <a:ext cx="1500517" cy="1393825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675642" y="1624536"/>
            <a:ext cx="608892" cy="2560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448423" y="1196976"/>
            <a:ext cx="1433844" cy="1393825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84297" y="1646110"/>
            <a:ext cx="143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Reaches for the item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48423" y="1372737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Praise and more help (work)</a:t>
            </a:r>
          </a:p>
        </p:txBody>
      </p:sp>
      <p:sp>
        <p:nvSpPr>
          <p:cNvPr id="33" name="Right Arrow 32"/>
          <p:cNvSpPr/>
          <p:nvPr/>
        </p:nvSpPr>
        <p:spPr>
          <a:xfrm rot="2418743">
            <a:off x="8117802" y="2111038"/>
            <a:ext cx="1073473" cy="298537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3171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057336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8988" y="3061496"/>
            <a:ext cx="1433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Help child by handing items to put away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6448425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48425" y="3222939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“Fine! I’ll do it myself”</a:t>
            </a:r>
          </a:p>
        </p:txBody>
      </p:sp>
      <p:sp>
        <p:nvSpPr>
          <p:cNvPr id="30" name="Cloud 29"/>
          <p:cNvSpPr/>
          <p:nvPr/>
        </p:nvSpPr>
        <p:spPr>
          <a:xfrm>
            <a:off x="4117622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117622" y="3440254"/>
            <a:ext cx="1433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Kicks &amp; Hits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675642" y="3559706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508730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882267" y="3551970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8524522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556223" y="3222939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Kicking &amp; Hitting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Never start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3100" y="444501"/>
            <a:ext cx="8015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BREAK</a:t>
            </a:r>
            <a:r>
              <a:rPr lang="en-US" sz="4400" b="1" dirty="0">
                <a:solidFill>
                  <a:srgbClr val="000000"/>
                </a:solidFill>
              </a:rPr>
              <a:t> THIS COERCION CYCLE</a:t>
            </a:r>
          </a:p>
        </p:txBody>
      </p:sp>
      <p:sp>
        <p:nvSpPr>
          <p:cNvPr id="14" name="Bent Arrow 13"/>
          <p:cNvSpPr/>
          <p:nvPr/>
        </p:nvSpPr>
        <p:spPr>
          <a:xfrm>
            <a:off x="2787438" y="1725104"/>
            <a:ext cx="1330185" cy="1166030"/>
          </a:xfrm>
          <a:prstGeom prst="bentArrow">
            <a:avLst>
              <a:gd name="adj1" fmla="val 10739"/>
              <a:gd name="adj2" fmla="val 13721"/>
              <a:gd name="adj3" fmla="val 19691"/>
              <a:gd name="adj4" fmla="val 87500"/>
            </a:avLst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loud 18"/>
          <p:cNvSpPr/>
          <p:nvPr/>
        </p:nvSpPr>
        <p:spPr>
          <a:xfrm>
            <a:off x="4117623" y="1327548"/>
            <a:ext cx="1500517" cy="1393825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675642" y="1624536"/>
            <a:ext cx="608892" cy="2560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448423" y="1196976"/>
            <a:ext cx="1433844" cy="1393825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2" name="Bent Arrow 21"/>
          <p:cNvSpPr/>
          <p:nvPr/>
        </p:nvSpPr>
        <p:spPr>
          <a:xfrm rot="6161836" flipH="1">
            <a:off x="2737585" y="4560120"/>
            <a:ext cx="1330185" cy="1166030"/>
          </a:xfrm>
          <a:prstGeom prst="bentArrow">
            <a:avLst>
              <a:gd name="adj1" fmla="val 10004"/>
              <a:gd name="adj2" fmla="val 14844"/>
              <a:gd name="adj3" fmla="val 19691"/>
              <a:gd name="adj4" fmla="val 90158"/>
            </a:avLst>
          </a:prstGeom>
          <a:solidFill>
            <a:srgbClr val="008000"/>
          </a:solidFill>
          <a:ln>
            <a:noFill/>
          </a:ln>
          <a:scene3d>
            <a:camera prst="orthographicFront">
              <a:rot lat="0" lon="0" rev="171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loud 22"/>
          <p:cNvSpPr/>
          <p:nvPr/>
        </p:nvSpPr>
        <p:spPr>
          <a:xfrm>
            <a:off x="4117622" y="4837730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20232642">
            <a:off x="6011166" y="4834559"/>
            <a:ext cx="2430411" cy="30146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184297" y="1646110"/>
            <a:ext cx="143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Reaches for the item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48423" y="1372737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Praise and more help help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84297" y="5123989"/>
            <a:ext cx="143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</a:rPr>
              <a:t>Can I do it later?</a:t>
            </a:r>
          </a:p>
        </p:txBody>
      </p:sp>
      <p:sp>
        <p:nvSpPr>
          <p:cNvPr id="33" name="Right Arrow 32"/>
          <p:cNvSpPr/>
          <p:nvPr/>
        </p:nvSpPr>
        <p:spPr>
          <a:xfrm rot="2418743">
            <a:off x="8117802" y="2111038"/>
            <a:ext cx="1073473" cy="298537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6052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8625734" y="1196976"/>
            <a:ext cx="1433844" cy="1393825"/>
          </a:xfrm>
          <a:prstGeom prst="rect">
            <a:avLst/>
          </a:prstGeom>
          <a:solidFill>
            <a:schemeClr val="tx2">
              <a:alpha val="10000"/>
            </a:schemeClr>
          </a:solidFill>
          <a:ln w="28575" cmpd="sng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62267" y="1622793"/>
            <a:ext cx="1433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Reward</a:t>
            </a: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10000"/>
            </a:schemeClr>
          </a:solidFill>
          <a:ln w="19050" cmpd="sng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Cloud 32"/>
          <p:cNvSpPr/>
          <p:nvPr/>
        </p:nvSpPr>
        <p:spPr>
          <a:xfrm>
            <a:off x="6381751" y="1196976"/>
            <a:ext cx="1500517" cy="1393825"/>
          </a:xfrm>
          <a:prstGeom prst="cloud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 w="19050" cmpd="sng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350001" y="1526625"/>
            <a:ext cx="160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Puts things Away</a:t>
            </a:r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>
              <a:alpha val="10000"/>
            </a:schemeClr>
          </a:solidFill>
          <a:ln>
            <a:noFill/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>
            <a:off x="4928933" y="1725104"/>
            <a:ext cx="1330185" cy="1166030"/>
          </a:xfrm>
          <a:prstGeom prst="bentArrow">
            <a:avLst>
              <a:gd name="adj1" fmla="val 10739"/>
              <a:gd name="adj2" fmla="val 13721"/>
              <a:gd name="adj3" fmla="val 19691"/>
              <a:gd name="adj4" fmla="val 87500"/>
            </a:avLst>
          </a:prstGeom>
          <a:solidFill>
            <a:srgbClr val="660066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7953375" y="1624536"/>
            <a:ext cx="608892" cy="256032"/>
          </a:xfrm>
          <a:prstGeom prst="rightArrow">
            <a:avLst/>
          </a:prstGeom>
          <a:solidFill>
            <a:srgbClr val="660066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Challenging Behavior Trajectory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Consequence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00500" y="520701"/>
            <a:ext cx="154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(what you do)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9501" y="519332"/>
            <a:ext cx="189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(what child does)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62268" y="520701"/>
            <a:ext cx="159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  <a:p>
            <a:pPr algn="ctr"/>
            <a:r>
              <a:rPr lang="en-US" dirty="0">
                <a:solidFill>
                  <a:srgbClr val="1F497D"/>
                </a:solidFill>
              </a:rPr>
              <a:t>(what you do)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16388" y="3191897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“Put your things away”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50001" y="3428277"/>
            <a:ext cx="160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Kick &amp; Hit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25735" y="3179920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“Sure, thanks for asking”</a:t>
            </a:r>
          </a:p>
        </p:txBody>
      </p:sp>
      <p:sp>
        <p:nvSpPr>
          <p:cNvPr id="32" name="Bent Arrow 31"/>
          <p:cNvSpPr/>
          <p:nvPr/>
        </p:nvSpPr>
        <p:spPr>
          <a:xfrm rot="6161836" flipH="1">
            <a:off x="5001714" y="4560118"/>
            <a:ext cx="1330185" cy="1166030"/>
          </a:xfrm>
          <a:prstGeom prst="bentArrow">
            <a:avLst>
              <a:gd name="adj1" fmla="val 10004"/>
              <a:gd name="adj2" fmla="val 14844"/>
              <a:gd name="adj3" fmla="val 19691"/>
              <a:gd name="adj4" fmla="val 90158"/>
            </a:avLst>
          </a:prstGeom>
          <a:solidFill>
            <a:srgbClr val="008000"/>
          </a:solidFill>
          <a:ln>
            <a:noFill/>
          </a:ln>
          <a:scene3d>
            <a:camera prst="orthographicFront">
              <a:rot lat="0" lon="0" rev="171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loud 36"/>
          <p:cNvSpPr/>
          <p:nvPr/>
        </p:nvSpPr>
        <p:spPr>
          <a:xfrm>
            <a:off x="6448425" y="4837730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448425" y="5169688"/>
            <a:ext cx="143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</a:rPr>
              <a:t>Can I do it later?</a:t>
            </a:r>
          </a:p>
        </p:txBody>
      </p:sp>
      <p:sp>
        <p:nvSpPr>
          <p:cNvPr id="41" name="Right Arrow 40"/>
          <p:cNvSpPr/>
          <p:nvPr/>
        </p:nvSpPr>
        <p:spPr>
          <a:xfrm rot="19438779">
            <a:off x="7878671" y="4663762"/>
            <a:ext cx="825136" cy="256032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866900" y="1622793"/>
            <a:ext cx="158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Goal #1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66900" y="5295167"/>
            <a:ext cx="158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</a:rPr>
              <a:t>Goal #2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67041" y="6152715"/>
            <a:ext cx="636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TEACH REPLACEMENT (COMPETING) BEHAVIOR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8591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3800" b="1" dirty="0"/>
              <a:t>Break the Coercion Cycle by Creating Competing Replacement Behavior</a:t>
            </a:r>
          </a:p>
        </p:txBody>
      </p:sp>
      <p:pic>
        <p:nvPicPr>
          <p:cNvPr id="6" name="Picture 5" descr="White puzzle with one red piece">
            <a:extLst>
              <a:ext uri="{FF2B5EF4-FFF2-40B4-BE49-F238E27FC236}">
                <a16:creationId xmlns:a16="http://schemas.microsoft.com/office/drawing/2014/main" id="{ADAA74DA-5A3B-02E7-7D20-E051127FAE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02" r="3009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9914" y="2465612"/>
            <a:ext cx="6697903" cy="46677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libri"/>
                <a:cs typeface="Calibri"/>
              </a:rPr>
              <a:t>If replacement behaviors are to be acquired and maintained, they must effectively </a:t>
            </a:r>
            <a:r>
              <a:rPr lang="en-US" sz="1800" u="sng" dirty="0">
                <a:latin typeface="Calibri"/>
                <a:cs typeface="Calibri"/>
              </a:rPr>
              <a:t>compete</a:t>
            </a:r>
            <a:r>
              <a:rPr lang="en-US" sz="1800" dirty="0">
                <a:latin typeface="Calibri"/>
                <a:cs typeface="Calibri"/>
              </a:rPr>
              <a:t> with challenging behaviors in producing the desired function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>
              <a:latin typeface="Calibri"/>
              <a:cs typeface="Calibri"/>
            </a:endParaRPr>
          </a:p>
          <a:p>
            <a:pPr marL="639763" lvl="1" indent="-273050">
              <a:spcBef>
                <a:spcPts val="0"/>
              </a:spcBef>
              <a:spcAft>
                <a:spcPts val="600"/>
              </a:spcAft>
              <a:buFont typeface="Courier New" charset="0"/>
              <a:buChar char="o"/>
            </a:pPr>
            <a:r>
              <a:rPr lang="en-US" sz="1800" b="1" dirty="0">
                <a:latin typeface="Calibri"/>
                <a:cs typeface="Calibri"/>
              </a:rPr>
              <a:t>Require </a:t>
            </a:r>
            <a:r>
              <a:rPr lang="en-US" sz="1800" b="1" u="sng" dirty="0">
                <a:latin typeface="Calibri"/>
                <a:cs typeface="Calibri"/>
              </a:rPr>
              <a:t>less</a:t>
            </a:r>
            <a:r>
              <a:rPr lang="en-US" sz="1800" b="1" dirty="0">
                <a:latin typeface="Calibri"/>
                <a:cs typeface="Calibri"/>
              </a:rPr>
              <a:t> time or effort to employ </a:t>
            </a:r>
            <a:r>
              <a:rPr lang="en-US" sz="1800" dirty="0">
                <a:latin typeface="Calibri"/>
                <a:cs typeface="Calibri"/>
              </a:rPr>
              <a:t>(it is easier to tell a peer no than it is to fight with a peer)</a:t>
            </a:r>
          </a:p>
          <a:p>
            <a:pPr marL="639763" lvl="1" indent="-273050">
              <a:spcBef>
                <a:spcPts val="0"/>
              </a:spcBef>
              <a:spcAft>
                <a:spcPts val="600"/>
              </a:spcAft>
              <a:buFont typeface="Courier New" charset="0"/>
              <a:buChar char="o"/>
            </a:pPr>
            <a:r>
              <a:rPr lang="en-US" sz="1800" b="1" dirty="0">
                <a:latin typeface="Calibri"/>
                <a:cs typeface="Calibri"/>
              </a:rPr>
              <a:t>Result in </a:t>
            </a:r>
            <a:r>
              <a:rPr lang="en-US" sz="1800" b="1" u="sng" dirty="0">
                <a:latin typeface="Calibri"/>
                <a:cs typeface="Calibri"/>
              </a:rPr>
              <a:t>greater</a:t>
            </a:r>
            <a:r>
              <a:rPr lang="en-US" sz="1800" b="1" dirty="0">
                <a:latin typeface="Calibri"/>
                <a:cs typeface="Calibri"/>
              </a:rPr>
              <a:t> amounts or intensity of reinforcement </a:t>
            </a:r>
            <a:r>
              <a:rPr lang="en-US" sz="1800" dirty="0">
                <a:latin typeface="Calibri"/>
                <a:cs typeface="Calibri"/>
              </a:rPr>
              <a:t>(e.g., the student  who is escape motivated receives a 10-minute break for compliance instead of 5-minutes of time-out for noncompliance)</a:t>
            </a:r>
          </a:p>
          <a:p>
            <a:pPr marL="639763" lvl="1" indent="-273050">
              <a:spcBef>
                <a:spcPts val="0"/>
              </a:spcBef>
              <a:spcAft>
                <a:spcPts val="600"/>
              </a:spcAft>
              <a:buFont typeface="Courier New" charset="0"/>
              <a:buChar char="o"/>
            </a:pPr>
            <a:r>
              <a:rPr lang="en-US" sz="1800" b="1" dirty="0">
                <a:latin typeface="Calibri"/>
                <a:cs typeface="Calibri"/>
              </a:rPr>
              <a:t>Produce the function </a:t>
            </a:r>
            <a:r>
              <a:rPr lang="en-US" sz="1800" b="1" u="sng" dirty="0">
                <a:latin typeface="Calibri"/>
                <a:cs typeface="Calibri"/>
              </a:rPr>
              <a:t>more frequently </a:t>
            </a:r>
            <a:r>
              <a:rPr lang="en-US" sz="1800" dirty="0">
                <a:latin typeface="Calibri"/>
                <a:cs typeface="Calibri"/>
              </a:rPr>
              <a:t>(e.g., staff attention initially is delivered on a continuous schedule for appropriate behavior) </a:t>
            </a:r>
          </a:p>
          <a:p>
            <a:pPr marL="639763" lvl="1" indent="-273050">
              <a:spcBef>
                <a:spcPts val="0"/>
              </a:spcBef>
              <a:spcAft>
                <a:spcPts val="600"/>
              </a:spcAft>
              <a:buFont typeface="Courier New" charset="0"/>
              <a:buChar char="o"/>
            </a:pPr>
            <a:r>
              <a:rPr lang="en-US" sz="1800" b="1" dirty="0">
                <a:latin typeface="Calibri"/>
                <a:cs typeface="Calibri"/>
              </a:rPr>
              <a:t>Result in </a:t>
            </a:r>
            <a:r>
              <a:rPr lang="en-US" sz="1800" b="1" u="sng" dirty="0">
                <a:latin typeface="Calibri"/>
                <a:cs typeface="Calibri"/>
              </a:rPr>
              <a:t>more immediate </a:t>
            </a:r>
            <a:r>
              <a:rPr lang="en-US" sz="1800" b="1" dirty="0">
                <a:latin typeface="Calibri"/>
                <a:cs typeface="Calibri"/>
              </a:rPr>
              <a:t>reinforcement </a:t>
            </a:r>
            <a:r>
              <a:rPr lang="en-US" sz="1800" dirty="0">
                <a:latin typeface="Calibri"/>
                <a:cs typeface="Calibri"/>
              </a:rPr>
              <a:t>(e.g.,  the student receives a break form a task within 10 seconds of making the request)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2978" y="6356350"/>
            <a:ext cx="13008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560B757-DBE2-7140-ADAD-C5F9442CBEF4}" type="slidenum">
              <a:rPr lang="en-US" smtClean="0">
                <a:latin typeface="Arial"/>
              </a:rPr>
              <a:pPr>
                <a:spcAft>
                  <a:spcPts val="600"/>
                </a:spcAft>
              </a:pPr>
              <a:t>47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277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Challenging Behavior Trajectory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Consequence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00500" y="520700"/>
            <a:ext cx="154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9501" y="519331"/>
            <a:ext cx="189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73298" y="6152715"/>
            <a:ext cx="79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Another example of a REPLACEMENT behavior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00211" y="3267166"/>
            <a:ext cx="1276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Keep more time on computer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78183" y="3384400"/>
            <a:ext cx="134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</a:rPr>
              <a:t>Hits Pushes and Kicks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116388" y="3267167"/>
            <a:ext cx="1433842" cy="76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7" tIns="45677" rIns="91357" bIns="456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 b="1" dirty="0">
                <a:solidFill>
                  <a:schemeClr val="tx2"/>
                </a:solidFill>
                <a:latin typeface="+mn-lt"/>
                <a:cs typeface="Arial" charset="0"/>
              </a:rPr>
              <a:t>Told to stop using computer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5236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loud 46"/>
          <p:cNvSpPr/>
          <p:nvPr/>
        </p:nvSpPr>
        <p:spPr>
          <a:xfrm>
            <a:off x="6381751" y="1196976"/>
            <a:ext cx="1500517" cy="1393825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Challenging Behavior Trajectory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66900" y="1622793"/>
            <a:ext cx="158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66"/>
                </a:solidFill>
              </a:rPr>
              <a:t>Goal #1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73298" y="6152715"/>
            <a:ext cx="79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Another example of a REPLACEMENT behavior</a:t>
            </a:r>
          </a:p>
        </p:txBody>
      </p:sp>
      <p:sp>
        <p:nvSpPr>
          <p:cNvPr id="46" name="Bent Arrow 45"/>
          <p:cNvSpPr/>
          <p:nvPr/>
        </p:nvSpPr>
        <p:spPr>
          <a:xfrm>
            <a:off x="4928933" y="1725104"/>
            <a:ext cx="1330185" cy="1166030"/>
          </a:xfrm>
          <a:prstGeom prst="bentArrow">
            <a:avLst>
              <a:gd name="adj1" fmla="val 10739"/>
              <a:gd name="adj2" fmla="val 13721"/>
              <a:gd name="adj3" fmla="val 19691"/>
              <a:gd name="adj4" fmla="val 87500"/>
            </a:avLst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7953375" y="1624536"/>
            <a:ext cx="608892" cy="2560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8625734" y="1196976"/>
            <a:ext cx="1433844" cy="1393825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48426" y="1411550"/>
            <a:ext cx="1321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</a:rPr>
              <a:t>Stop playing and walk away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25736" y="1418903"/>
            <a:ext cx="143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“Thank you”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00211" y="3267166"/>
            <a:ext cx="1276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Keep more time on computer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78183" y="3384400"/>
            <a:ext cx="134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</a:rPr>
              <a:t>Hits Pushes and Kicks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116388" y="3267167"/>
            <a:ext cx="1433842" cy="76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7" tIns="45677" rIns="91357" bIns="456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 b="1" dirty="0">
                <a:solidFill>
                  <a:schemeClr val="tx2"/>
                </a:solidFill>
                <a:latin typeface="+mn-lt"/>
                <a:cs typeface="Arial" charset="0"/>
              </a:rPr>
              <a:t>Told to stop using computer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59501" y="519331"/>
            <a:ext cx="189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00500" y="520700"/>
            <a:ext cx="154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7409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6388" y="3191897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Prompted to work by herself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25735" y="3179920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Teacher approaches to help</a:t>
            </a: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448425" y="3332942"/>
            <a:ext cx="143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Cry and throw book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7054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66971" y="5119934"/>
            <a:ext cx="53441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PROBLEM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84399" y="893474"/>
            <a:ext cx="7875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ANOTHER EXAMPLE OF CHALLENGING BEHAVIOR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1045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loud 46"/>
          <p:cNvSpPr/>
          <p:nvPr/>
        </p:nvSpPr>
        <p:spPr>
          <a:xfrm>
            <a:off x="6381751" y="1196976"/>
            <a:ext cx="1500517" cy="1393825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Challenging Behavior Trajectory</a:t>
            </a:r>
          </a:p>
        </p:txBody>
      </p:sp>
      <p:sp>
        <p:nvSpPr>
          <p:cNvPr id="32" name="Bent Arrow 31"/>
          <p:cNvSpPr/>
          <p:nvPr/>
        </p:nvSpPr>
        <p:spPr>
          <a:xfrm rot="6161836" flipH="1">
            <a:off x="5001714" y="4560118"/>
            <a:ext cx="1330185" cy="1166030"/>
          </a:xfrm>
          <a:prstGeom prst="bentArrow">
            <a:avLst>
              <a:gd name="adj1" fmla="val 10004"/>
              <a:gd name="adj2" fmla="val 14844"/>
              <a:gd name="adj3" fmla="val 19691"/>
              <a:gd name="adj4" fmla="val 90158"/>
            </a:avLst>
          </a:prstGeom>
          <a:solidFill>
            <a:srgbClr val="008000"/>
          </a:solidFill>
          <a:ln>
            <a:noFill/>
          </a:ln>
          <a:scene3d>
            <a:camera prst="orthographicFront">
              <a:rot lat="0" lon="0" rev="171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loud 36"/>
          <p:cNvSpPr/>
          <p:nvPr/>
        </p:nvSpPr>
        <p:spPr>
          <a:xfrm>
            <a:off x="6448425" y="4837730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19438779">
            <a:off x="7878671" y="4663762"/>
            <a:ext cx="825136" cy="256032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866900" y="1622793"/>
            <a:ext cx="158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66"/>
                </a:solidFill>
              </a:rPr>
              <a:t>Goal #1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66900" y="5295167"/>
            <a:ext cx="158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</a:rPr>
              <a:t>Goal #2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73298" y="6152715"/>
            <a:ext cx="79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Another example of a REPLACEMENT behavior</a:t>
            </a:r>
          </a:p>
        </p:txBody>
      </p:sp>
      <p:sp>
        <p:nvSpPr>
          <p:cNvPr id="46" name="Bent Arrow 45"/>
          <p:cNvSpPr/>
          <p:nvPr/>
        </p:nvSpPr>
        <p:spPr>
          <a:xfrm>
            <a:off x="4928933" y="1725104"/>
            <a:ext cx="1330185" cy="1166030"/>
          </a:xfrm>
          <a:prstGeom prst="bentArrow">
            <a:avLst>
              <a:gd name="adj1" fmla="val 10739"/>
              <a:gd name="adj2" fmla="val 13721"/>
              <a:gd name="adj3" fmla="val 19691"/>
              <a:gd name="adj4" fmla="val 87500"/>
            </a:avLst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7953375" y="1624536"/>
            <a:ext cx="608892" cy="2560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8625734" y="1196976"/>
            <a:ext cx="1433844" cy="1393825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48426" y="1411550"/>
            <a:ext cx="1321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</a:rPr>
              <a:t>Stop playing and walk away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25736" y="1418903"/>
            <a:ext cx="143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“Thank you”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48425" y="5170863"/>
            <a:ext cx="14338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rgbClr val="008000"/>
                </a:solidFill>
              </a:rPr>
              <a:t>Ask for 2 more minutes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700211" y="3267166"/>
            <a:ext cx="1276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Keep more time on computer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78183" y="3384400"/>
            <a:ext cx="134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</a:rPr>
              <a:t>Hits Pushes and Kicks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116388" y="3267167"/>
            <a:ext cx="1433842" cy="76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7" tIns="45677" rIns="91357" bIns="456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 b="1" dirty="0">
                <a:solidFill>
                  <a:schemeClr val="tx2"/>
                </a:solidFill>
                <a:latin typeface="+mn-lt"/>
                <a:cs typeface="Arial" charset="0"/>
              </a:rPr>
              <a:t>Told to stop using computer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59501" y="519331"/>
            <a:ext cx="189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0500" y="520700"/>
            <a:ext cx="154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9412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Challenging Behavior Trajectory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73298" y="6152715"/>
            <a:ext cx="79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Another example of a REPLACEMENT behavior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78183" y="3503085"/>
            <a:ext cx="134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</a:rPr>
              <a:t>Runs away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116388" y="3267166"/>
            <a:ext cx="1433842" cy="54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7" tIns="45677" rIns="91357" bIns="456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 b="1" dirty="0">
                <a:solidFill>
                  <a:schemeClr val="tx2"/>
                </a:solidFill>
                <a:latin typeface="+mn-lt"/>
                <a:cs typeface="Arial" charset="0"/>
              </a:rPr>
              <a:t>Reminded to Take a bath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625734" y="3267166"/>
            <a:ext cx="1433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Chase/Catch and bring him back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59501" y="519331"/>
            <a:ext cx="189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00500" y="520700"/>
            <a:ext cx="154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04553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loud 46"/>
          <p:cNvSpPr/>
          <p:nvPr/>
        </p:nvSpPr>
        <p:spPr>
          <a:xfrm>
            <a:off x="6381751" y="1196976"/>
            <a:ext cx="1500517" cy="1393825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Challenging Behavior Trajectory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66900" y="1622793"/>
            <a:ext cx="158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66"/>
                </a:solidFill>
              </a:rPr>
              <a:t>Goal #1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73298" y="6152715"/>
            <a:ext cx="79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Another example of a REPLACEMENT behavior</a:t>
            </a:r>
          </a:p>
        </p:txBody>
      </p:sp>
      <p:sp>
        <p:nvSpPr>
          <p:cNvPr id="46" name="Bent Arrow 45"/>
          <p:cNvSpPr/>
          <p:nvPr/>
        </p:nvSpPr>
        <p:spPr>
          <a:xfrm>
            <a:off x="4928933" y="1725104"/>
            <a:ext cx="1330185" cy="1166030"/>
          </a:xfrm>
          <a:prstGeom prst="bentArrow">
            <a:avLst>
              <a:gd name="adj1" fmla="val 10739"/>
              <a:gd name="adj2" fmla="val 13721"/>
              <a:gd name="adj3" fmla="val 19691"/>
              <a:gd name="adj4" fmla="val 87500"/>
            </a:avLst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7953375" y="1624536"/>
            <a:ext cx="608892" cy="2560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8625734" y="1196976"/>
            <a:ext cx="1433844" cy="1393825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30225" y="1418903"/>
            <a:ext cx="1623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</a:rPr>
              <a:t>Go to bathroom, get undressed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25736" y="1418903"/>
            <a:ext cx="143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“Thank you”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78183" y="3503085"/>
            <a:ext cx="134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</a:rPr>
              <a:t>Runs away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116388" y="3267166"/>
            <a:ext cx="1433842" cy="54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7" tIns="45677" rIns="91357" bIns="456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 b="1" dirty="0">
                <a:solidFill>
                  <a:schemeClr val="tx2"/>
                </a:solidFill>
                <a:latin typeface="+mn-lt"/>
                <a:cs typeface="Arial" charset="0"/>
              </a:rPr>
              <a:t>Reminded to Take a bath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25734" y="3267166"/>
            <a:ext cx="1433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Chase/Catch and bring him back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59501" y="519331"/>
            <a:ext cx="189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00500" y="520700"/>
            <a:ext cx="154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534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loud 46"/>
          <p:cNvSpPr/>
          <p:nvPr/>
        </p:nvSpPr>
        <p:spPr>
          <a:xfrm>
            <a:off x="6381751" y="1196976"/>
            <a:ext cx="1500517" cy="1393825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Challenging Behavior Trajectory</a:t>
            </a:r>
          </a:p>
        </p:txBody>
      </p:sp>
      <p:sp>
        <p:nvSpPr>
          <p:cNvPr id="32" name="Bent Arrow 31"/>
          <p:cNvSpPr/>
          <p:nvPr/>
        </p:nvSpPr>
        <p:spPr>
          <a:xfrm rot="6161836" flipH="1">
            <a:off x="5001714" y="4560118"/>
            <a:ext cx="1330185" cy="1166030"/>
          </a:xfrm>
          <a:prstGeom prst="bentArrow">
            <a:avLst>
              <a:gd name="adj1" fmla="val 10004"/>
              <a:gd name="adj2" fmla="val 14844"/>
              <a:gd name="adj3" fmla="val 19691"/>
              <a:gd name="adj4" fmla="val 90158"/>
            </a:avLst>
          </a:prstGeom>
          <a:solidFill>
            <a:srgbClr val="008000"/>
          </a:solidFill>
          <a:ln>
            <a:noFill/>
          </a:ln>
          <a:scene3d>
            <a:camera prst="orthographicFront">
              <a:rot lat="0" lon="0" rev="171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loud 36"/>
          <p:cNvSpPr/>
          <p:nvPr/>
        </p:nvSpPr>
        <p:spPr>
          <a:xfrm>
            <a:off x="6448425" y="4837730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19438779">
            <a:off x="7878671" y="4663762"/>
            <a:ext cx="825136" cy="256032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866900" y="1622793"/>
            <a:ext cx="158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66"/>
                </a:solidFill>
              </a:rPr>
              <a:t>Main Goal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66900" y="5295167"/>
            <a:ext cx="158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</a:rPr>
              <a:t>Goal #2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73298" y="6152715"/>
            <a:ext cx="79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Another example of a REPLACEMENT behavior</a:t>
            </a:r>
          </a:p>
        </p:txBody>
      </p:sp>
      <p:sp>
        <p:nvSpPr>
          <p:cNvPr id="46" name="Bent Arrow 45"/>
          <p:cNvSpPr/>
          <p:nvPr/>
        </p:nvSpPr>
        <p:spPr>
          <a:xfrm>
            <a:off x="4928933" y="1725104"/>
            <a:ext cx="1330185" cy="1166030"/>
          </a:xfrm>
          <a:prstGeom prst="bentArrow">
            <a:avLst>
              <a:gd name="adj1" fmla="val 10739"/>
              <a:gd name="adj2" fmla="val 13721"/>
              <a:gd name="adj3" fmla="val 19691"/>
              <a:gd name="adj4" fmla="val 87500"/>
            </a:avLst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7953375" y="1624536"/>
            <a:ext cx="608892" cy="2560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8625734" y="1196976"/>
            <a:ext cx="1433844" cy="1393825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30225" y="1418903"/>
            <a:ext cx="1623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</a:rPr>
              <a:t>Go to bathroom, get undressed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25736" y="1418903"/>
            <a:ext cx="143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“Thank you”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48425" y="5170863"/>
            <a:ext cx="14338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rgbClr val="008000"/>
                </a:solidFill>
              </a:rPr>
              <a:t>Ask to be chased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625734" y="3267166"/>
            <a:ext cx="1433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Chase/Catch and bring him back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78183" y="3503085"/>
            <a:ext cx="134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</a:rPr>
              <a:t>Runs away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116388" y="3267166"/>
            <a:ext cx="1433842" cy="54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7" tIns="45677" rIns="91357" bIns="456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 b="1" dirty="0">
                <a:solidFill>
                  <a:schemeClr val="tx2"/>
                </a:solidFill>
                <a:latin typeface="+mn-lt"/>
                <a:cs typeface="Arial" charset="0"/>
              </a:rPr>
              <a:t>Reminded to Take a bath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59501" y="519331"/>
            <a:ext cx="189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0500" y="520700"/>
            <a:ext cx="154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69859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Challenging Behavior Trajectory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73298" y="6152715"/>
            <a:ext cx="79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Another example of a REPLACEMENT behavior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00211" y="3267167"/>
            <a:ext cx="127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Keeps the Candy bar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78183" y="3384400"/>
            <a:ext cx="134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</a:rPr>
              <a:t>Cries, kicks, screams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116388" y="3267166"/>
            <a:ext cx="1433842" cy="98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7" tIns="45677" rIns="91357" bIns="456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 b="1" dirty="0">
                <a:solidFill>
                  <a:schemeClr val="tx2"/>
                </a:solidFill>
                <a:latin typeface="+mn-lt"/>
                <a:cs typeface="Arial" charset="0"/>
              </a:rPr>
              <a:t>Told to put Candy back in grocery store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59501" y="519331"/>
            <a:ext cx="189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0500" y="520700"/>
            <a:ext cx="154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0155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loud 46"/>
          <p:cNvSpPr/>
          <p:nvPr/>
        </p:nvSpPr>
        <p:spPr>
          <a:xfrm>
            <a:off x="6381751" y="1196976"/>
            <a:ext cx="1500517" cy="1393825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Challenging Behavior Trajectory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66900" y="1622793"/>
            <a:ext cx="158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66"/>
                </a:solidFill>
              </a:rPr>
              <a:t>Goal #1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73298" y="6152715"/>
            <a:ext cx="79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Another example of a REPLACEMENT behavior</a:t>
            </a:r>
          </a:p>
        </p:txBody>
      </p:sp>
      <p:sp>
        <p:nvSpPr>
          <p:cNvPr id="46" name="Bent Arrow 45"/>
          <p:cNvSpPr/>
          <p:nvPr/>
        </p:nvSpPr>
        <p:spPr>
          <a:xfrm>
            <a:off x="4928933" y="1725104"/>
            <a:ext cx="1330185" cy="1166030"/>
          </a:xfrm>
          <a:prstGeom prst="bentArrow">
            <a:avLst>
              <a:gd name="adj1" fmla="val 10739"/>
              <a:gd name="adj2" fmla="val 13721"/>
              <a:gd name="adj3" fmla="val 19691"/>
              <a:gd name="adj4" fmla="val 87500"/>
            </a:avLst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7953375" y="1624536"/>
            <a:ext cx="608892" cy="2560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8625734" y="1196976"/>
            <a:ext cx="1433844" cy="1393825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48426" y="1411551"/>
            <a:ext cx="1321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</a:rPr>
              <a:t>Put the candy back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25736" y="1418903"/>
            <a:ext cx="143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“Thank you”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00211" y="3267167"/>
            <a:ext cx="127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Keeps the Candy bar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78183" y="3384400"/>
            <a:ext cx="134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</a:rPr>
              <a:t>Cries, kicks, screams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116388" y="3267166"/>
            <a:ext cx="1433842" cy="98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7" tIns="45677" rIns="91357" bIns="456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 b="1" dirty="0">
                <a:solidFill>
                  <a:schemeClr val="tx2"/>
                </a:solidFill>
                <a:latin typeface="+mn-lt"/>
                <a:cs typeface="Arial" charset="0"/>
              </a:rPr>
              <a:t>Told to put Candy back in grocery store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59501" y="519331"/>
            <a:ext cx="189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00500" y="520700"/>
            <a:ext cx="154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62069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loud 46"/>
          <p:cNvSpPr/>
          <p:nvPr/>
        </p:nvSpPr>
        <p:spPr>
          <a:xfrm>
            <a:off x="6381751" y="1196976"/>
            <a:ext cx="1500517" cy="1393825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Challenging Behavior Trajectory</a:t>
            </a:r>
          </a:p>
        </p:txBody>
      </p:sp>
      <p:sp>
        <p:nvSpPr>
          <p:cNvPr id="32" name="Bent Arrow 31"/>
          <p:cNvSpPr/>
          <p:nvPr/>
        </p:nvSpPr>
        <p:spPr>
          <a:xfrm rot="6161836" flipH="1">
            <a:off x="5001714" y="4560118"/>
            <a:ext cx="1330185" cy="1166030"/>
          </a:xfrm>
          <a:prstGeom prst="bentArrow">
            <a:avLst>
              <a:gd name="adj1" fmla="val 10004"/>
              <a:gd name="adj2" fmla="val 14844"/>
              <a:gd name="adj3" fmla="val 19691"/>
              <a:gd name="adj4" fmla="val 90158"/>
            </a:avLst>
          </a:prstGeom>
          <a:solidFill>
            <a:srgbClr val="008000"/>
          </a:solidFill>
          <a:ln>
            <a:noFill/>
          </a:ln>
          <a:scene3d>
            <a:camera prst="orthographicFront">
              <a:rot lat="0" lon="0" rev="171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loud 36"/>
          <p:cNvSpPr/>
          <p:nvPr/>
        </p:nvSpPr>
        <p:spPr>
          <a:xfrm>
            <a:off x="6448425" y="4837730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19438779">
            <a:off x="7878671" y="4663762"/>
            <a:ext cx="825136" cy="256032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866900" y="1622793"/>
            <a:ext cx="158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66"/>
                </a:solidFill>
              </a:rPr>
              <a:t>Goal #1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66900" y="5295167"/>
            <a:ext cx="158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</a:rPr>
              <a:t>Goal #2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73298" y="6152715"/>
            <a:ext cx="79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Another example of a REPLACEMENT behavior</a:t>
            </a:r>
          </a:p>
        </p:txBody>
      </p:sp>
      <p:sp>
        <p:nvSpPr>
          <p:cNvPr id="46" name="Bent Arrow 45"/>
          <p:cNvSpPr/>
          <p:nvPr/>
        </p:nvSpPr>
        <p:spPr>
          <a:xfrm>
            <a:off x="4928933" y="1725104"/>
            <a:ext cx="1330185" cy="1166030"/>
          </a:xfrm>
          <a:prstGeom prst="bentArrow">
            <a:avLst>
              <a:gd name="adj1" fmla="val 10739"/>
              <a:gd name="adj2" fmla="val 13721"/>
              <a:gd name="adj3" fmla="val 19691"/>
              <a:gd name="adj4" fmla="val 87500"/>
            </a:avLst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7953375" y="1624536"/>
            <a:ext cx="608892" cy="2560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8625734" y="1196976"/>
            <a:ext cx="1433844" cy="1393825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48426" y="1411551"/>
            <a:ext cx="1321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</a:rPr>
              <a:t>Put the candy back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25736" y="1418903"/>
            <a:ext cx="143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“Thank you”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48425" y="5170863"/>
            <a:ext cx="14338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rgbClr val="008000"/>
                </a:solidFill>
              </a:rPr>
              <a:t>Ask for the candy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700211" y="3267167"/>
            <a:ext cx="127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Keeps the Candy bar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78183" y="3384400"/>
            <a:ext cx="134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</a:rPr>
              <a:t>Cries, kicks, screams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116388" y="3267166"/>
            <a:ext cx="1433842" cy="98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7" tIns="45677" rIns="91357" bIns="456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 b="1" dirty="0">
                <a:solidFill>
                  <a:schemeClr val="tx2"/>
                </a:solidFill>
                <a:latin typeface="+mn-lt"/>
                <a:cs typeface="Arial" charset="0"/>
              </a:rPr>
              <a:t>Told to put Candy back in grocery store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59501" y="519331"/>
            <a:ext cx="189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0500" y="520700"/>
            <a:ext cx="154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09821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Challenging Behavior Trajectory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73298" y="6152715"/>
            <a:ext cx="79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Another example of a REPLACEMENT behavior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00211" y="3267166"/>
            <a:ext cx="1276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Brother leaves her alone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78183" y="3278522"/>
            <a:ext cx="1344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</a:rPr>
              <a:t>Pulls his hair and bites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118041" y="3390277"/>
            <a:ext cx="1433842" cy="54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7" tIns="45677" rIns="91357" bIns="456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 b="1" dirty="0">
                <a:solidFill>
                  <a:schemeClr val="tx2"/>
                </a:solidFill>
                <a:latin typeface="+mn-lt"/>
                <a:cs typeface="Arial" charset="0"/>
              </a:rPr>
              <a:t>Brother teases her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59501" y="519331"/>
            <a:ext cx="189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0500" y="520700"/>
            <a:ext cx="154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7213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loud 46"/>
          <p:cNvSpPr/>
          <p:nvPr/>
        </p:nvSpPr>
        <p:spPr>
          <a:xfrm>
            <a:off x="6381751" y="1196976"/>
            <a:ext cx="1500517" cy="1393825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Challenging Behavior Trajectory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66900" y="1622793"/>
            <a:ext cx="158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66"/>
                </a:solidFill>
              </a:rPr>
              <a:t>Goal #2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73298" y="6152715"/>
            <a:ext cx="79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Another example of a REPLACEMENT behavior</a:t>
            </a:r>
          </a:p>
        </p:txBody>
      </p:sp>
      <p:sp>
        <p:nvSpPr>
          <p:cNvPr id="46" name="Bent Arrow 45"/>
          <p:cNvSpPr/>
          <p:nvPr/>
        </p:nvSpPr>
        <p:spPr>
          <a:xfrm>
            <a:off x="4928933" y="1725104"/>
            <a:ext cx="1330185" cy="1166030"/>
          </a:xfrm>
          <a:prstGeom prst="bentArrow">
            <a:avLst>
              <a:gd name="adj1" fmla="val 10739"/>
              <a:gd name="adj2" fmla="val 13721"/>
              <a:gd name="adj3" fmla="val 19691"/>
              <a:gd name="adj4" fmla="val 87500"/>
            </a:avLst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7953375" y="1624536"/>
            <a:ext cx="608892" cy="2560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8625734" y="1196976"/>
            <a:ext cx="1433844" cy="1393825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48426" y="1411551"/>
            <a:ext cx="1321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</a:rPr>
              <a:t>Tell him to stop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25736" y="1418904"/>
            <a:ext cx="1433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Teasing continues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00211" y="3267166"/>
            <a:ext cx="1276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Brother leaves her alone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78183" y="3278522"/>
            <a:ext cx="1344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</a:rPr>
              <a:t>Pulls his hair and bites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118041" y="3390277"/>
            <a:ext cx="1433842" cy="54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7" tIns="45677" rIns="91357" bIns="456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 b="1" dirty="0">
                <a:solidFill>
                  <a:schemeClr val="tx2"/>
                </a:solidFill>
                <a:latin typeface="+mn-lt"/>
                <a:cs typeface="Arial" charset="0"/>
              </a:rPr>
              <a:t>Brother teases her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59501" y="519331"/>
            <a:ext cx="189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00500" y="520700"/>
            <a:ext cx="154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37126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loud 46"/>
          <p:cNvSpPr/>
          <p:nvPr/>
        </p:nvSpPr>
        <p:spPr>
          <a:xfrm>
            <a:off x="6381751" y="1196976"/>
            <a:ext cx="1500517" cy="1393825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Challenging Behavior Trajectory</a:t>
            </a:r>
          </a:p>
        </p:txBody>
      </p:sp>
      <p:sp>
        <p:nvSpPr>
          <p:cNvPr id="32" name="Bent Arrow 31"/>
          <p:cNvSpPr/>
          <p:nvPr/>
        </p:nvSpPr>
        <p:spPr>
          <a:xfrm rot="6161836" flipH="1">
            <a:off x="5001714" y="4560118"/>
            <a:ext cx="1330185" cy="1166030"/>
          </a:xfrm>
          <a:prstGeom prst="bentArrow">
            <a:avLst>
              <a:gd name="adj1" fmla="val 10004"/>
              <a:gd name="adj2" fmla="val 14844"/>
              <a:gd name="adj3" fmla="val 19691"/>
              <a:gd name="adj4" fmla="val 90158"/>
            </a:avLst>
          </a:prstGeom>
          <a:solidFill>
            <a:srgbClr val="008000"/>
          </a:solidFill>
          <a:ln>
            <a:noFill/>
          </a:ln>
          <a:scene3d>
            <a:camera prst="orthographicFront">
              <a:rot lat="0" lon="0" rev="171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loud 36"/>
          <p:cNvSpPr/>
          <p:nvPr/>
        </p:nvSpPr>
        <p:spPr>
          <a:xfrm>
            <a:off x="6448425" y="4837730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19438779">
            <a:off x="7878671" y="4663762"/>
            <a:ext cx="825136" cy="256032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866900" y="1622793"/>
            <a:ext cx="158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66"/>
                </a:solidFill>
              </a:rPr>
              <a:t>Goal #1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66900" y="5295167"/>
            <a:ext cx="158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</a:rPr>
              <a:t>Goal #2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73298" y="6152715"/>
            <a:ext cx="79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Another example of a REPLACEMENT behavior</a:t>
            </a:r>
          </a:p>
        </p:txBody>
      </p:sp>
      <p:sp>
        <p:nvSpPr>
          <p:cNvPr id="46" name="Bent Arrow 45"/>
          <p:cNvSpPr/>
          <p:nvPr/>
        </p:nvSpPr>
        <p:spPr>
          <a:xfrm>
            <a:off x="4928933" y="1725104"/>
            <a:ext cx="1330185" cy="1166030"/>
          </a:xfrm>
          <a:prstGeom prst="bentArrow">
            <a:avLst>
              <a:gd name="adj1" fmla="val 10739"/>
              <a:gd name="adj2" fmla="val 13721"/>
              <a:gd name="adj3" fmla="val 19691"/>
              <a:gd name="adj4" fmla="val 87500"/>
            </a:avLst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7953375" y="1624536"/>
            <a:ext cx="608892" cy="2560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8625734" y="1196976"/>
            <a:ext cx="1433844" cy="1393825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48426" y="1411551"/>
            <a:ext cx="1321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</a:rPr>
              <a:t>Tell him to stop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25736" y="1418904"/>
            <a:ext cx="1433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Teasing continues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48425" y="5326014"/>
            <a:ext cx="143384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rgbClr val="008000"/>
                </a:solidFill>
              </a:rPr>
              <a:t>Tell adult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700211" y="3267166"/>
            <a:ext cx="1276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Brother leaves her alone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78183" y="3278522"/>
            <a:ext cx="1344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</a:rPr>
              <a:t>Pulls his hair and bites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118041" y="3390277"/>
            <a:ext cx="1433842" cy="54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7" tIns="45677" rIns="91357" bIns="456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 b="1" dirty="0">
                <a:solidFill>
                  <a:schemeClr val="tx2"/>
                </a:solidFill>
                <a:latin typeface="+mn-lt"/>
                <a:cs typeface="Arial" charset="0"/>
              </a:rPr>
              <a:t>Brother teases her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59501" y="519331"/>
            <a:ext cx="189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0500" y="520700"/>
            <a:ext cx="154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4601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6388" y="3191896"/>
            <a:ext cx="143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Help taking a shower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25735" y="3179919"/>
            <a:ext cx="143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Shower cut short</a:t>
            </a: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448425" y="3343526"/>
            <a:ext cx="143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Scream, bite hand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7054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66971" y="5119934"/>
            <a:ext cx="53441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PROBLEM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84399" y="893474"/>
            <a:ext cx="7875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AND ANOTHER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07241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Challenging Behavior Trajectory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73298" y="6152715"/>
            <a:ext cx="79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Another example of a REPLACEMENT behavior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00211" y="3267166"/>
            <a:ext cx="1276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Sent to his Room (escapes)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78183" y="3384400"/>
            <a:ext cx="134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</a:rPr>
              <a:t>Tips chairs, breaks glass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116388" y="3473871"/>
            <a:ext cx="1433842" cy="54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7" tIns="45677" rIns="91357" bIns="456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 b="1" dirty="0">
                <a:solidFill>
                  <a:schemeClr val="tx2"/>
                </a:solidFill>
                <a:latin typeface="+mn-lt"/>
                <a:cs typeface="Arial" charset="0"/>
              </a:rPr>
              <a:t>Asked to set the table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59501" y="519331"/>
            <a:ext cx="189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0500" y="520700"/>
            <a:ext cx="154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11949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loud 46"/>
          <p:cNvSpPr/>
          <p:nvPr/>
        </p:nvSpPr>
        <p:spPr>
          <a:xfrm>
            <a:off x="6381751" y="1196976"/>
            <a:ext cx="1500517" cy="1393825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Challenging Behavior Trajectory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73298" y="6152715"/>
            <a:ext cx="79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Another example of a REPLACEMENT behavior</a:t>
            </a:r>
          </a:p>
        </p:txBody>
      </p:sp>
      <p:sp>
        <p:nvSpPr>
          <p:cNvPr id="46" name="Bent Arrow 45"/>
          <p:cNvSpPr/>
          <p:nvPr/>
        </p:nvSpPr>
        <p:spPr>
          <a:xfrm>
            <a:off x="4928933" y="1725104"/>
            <a:ext cx="1330185" cy="1166030"/>
          </a:xfrm>
          <a:prstGeom prst="bentArrow">
            <a:avLst>
              <a:gd name="adj1" fmla="val 10739"/>
              <a:gd name="adj2" fmla="val 13721"/>
              <a:gd name="adj3" fmla="val 19691"/>
              <a:gd name="adj4" fmla="val 87500"/>
            </a:avLst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7953375" y="1624536"/>
            <a:ext cx="608892" cy="2560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8625734" y="1196976"/>
            <a:ext cx="1433844" cy="1393825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48426" y="1411551"/>
            <a:ext cx="1321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</a:rPr>
              <a:t>Sets the table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25736" y="1418903"/>
            <a:ext cx="143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No escape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00211" y="3267166"/>
            <a:ext cx="1276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Sent to his Room (escapes)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78183" y="3384400"/>
            <a:ext cx="134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</a:rPr>
              <a:t>Tips chairs, breaks glass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116388" y="3473871"/>
            <a:ext cx="1433842" cy="54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7" tIns="45677" rIns="91357" bIns="456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 b="1" dirty="0">
                <a:solidFill>
                  <a:schemeClr val="tx2"/>
                </a:solidFill>
                <a:latin typeface="+mn-lt"/>
                <a:cs typeface="Arial" charset="0"/>
              </a:rPr>
              <a:t>Asked to set the table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59501" y="519331"/>
            <a:ext cx="189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00500" y="520700"/>
            <a:ext cx="154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66900" y="1697578"/>
            <a:ext cx="158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66"/>
                </a:solidFill>
              </a:rPr>
              <a:t>Goal #1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47471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loud 46"/>
          <p:cNvSpPr/>
          <p:nvPr/>
        </p:nvSpPr>
        <p:spPr>
          <a:xfrm>
            <a:off x="6381751" y="1196976"/>
            <a:ext cx="1500517" cy="1393825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Challenging Behavior Trajectory</a:t>
            </a:r>
          </a:p>
        </p:txBody>
      </p:sp>
      <p:sp>
        <p:nvSpPr>
          <p:cNvPr id="32" name="Bent Arrow 31"/>
          <p:cNvSpPr/>
          <p:nvPr/>
        </p:nvSpPr>
        <p:spPr>
          <a:xfrm rot="6161836" flipH="1">
            <a:off x="5001714" y="4626970"/>
            <a:ext cx="1330185" cy="1166030"/>
          </a:xfrm>
          <a:prstGeom prst="bentArrow">
            <a:avLst>
              <a:gd name="adj1" fmla="val 10004"/>
              <a:gd name="adj2" fmla="val 14844"/>
              <a:gd name="adj3" fmla="val 19691"/>
              <a:gd name="adj4" fmla="val 90158"/>
            </a:avLst>
          </a:prstGeom>
          <a:solidFill>
            <a:srgbClr val="008000"/>
          </a:solidFill>
          <a:ln>
            <a:noFill/>
          </a:ln>
          <a:scene3d>
            <a:camera prst="orthographicFront">
              <a:rot lat="0" lon="0" rev="171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loud 36"/>
          <p:cNvSpPr/>
          <p:nvPr/>
        </p:nvSpPr>
        <p:spPr>
          <a:xfrm>
            <a:off x="6448425" y="4837730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19438779">
            <a:off x="7878671" y="4663762"/>
            <a:ext cx="825136" cy="256032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073298" y="6152715"/>
            <a:ext cx="79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Another example of a REPLACEMENT behavior</a:t>
            </a:r>
          </a:p>
        </p:txBody>
      </p:sp>
      <p:sp>
        <p:nvSpPr>
          <p:cNvPr id="46" name="Bent Arrow 45"/>
          <p:cNvSpPr/>
          <p:nvPr/>
        </p:nvSpPr>
        <p:spPr>
          <a:xfrm>
            <a:off x="4928933" y="1725104"/>
            <a:ext cx="1330185" cy="1166030"/>
          </a:xfrm>
          <a:prstGeom prst="bentArrow">
            <a:avLst>
              <a:gd name="adj1" fmla="val 10739"/>
              <a:gd name="adj2" fmla="val 13721"/>
              <a:gd name="adj3" fmla="val 19691"/>
              <a:gd name="adj4" fmla="val 87500"/>
            </a:avLst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7953375" y="1624536"/>
            <a:ext cx="608892" cy="2560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8625734" y="1196976"/>
            <a:ext cx="1433844" cy="1393825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48426" y="1411551"/>
            <a:ext cx="1321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</a:rPr>
              <a:t>Sets the table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25736" y="1418903"/>
            <a:ext cx="143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No escape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48425" y="5170863"/>
            <a:ext cx="14338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rgbClr val="008000"/>
                </a:solidFill>
              </a:rPr>
              <a:t>Ask for help or a “pass”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700211" y="3267166"/>
            <a:ext cx="1276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Sent to his Room (escapes)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78183" y="3384400"/>
            <a:ext cx="134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</a:rPr>
              <a:t>Tips chairs, breaks glass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116388" y="3473871"/>
            <a:ext cx="1433842" cy="54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7" tIns="45677" rIns="91357" bIns="456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 b="1" dirty="0">
                <a:solidFill>
                  <a:schemeClr val="tx2"/>
                </a:solidFill>
                <a:latin typeface="+mn-lt"/>
                <a:cs typeface="Arial" charset="0"/>
              </a:rPr>
              <a:t>Asked to set the table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59501" y="519331"/>
            <a:ext cx="189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0500" y="520700"/>
            <a:ext cx="154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66900" y="1622793"/>
            <a:ext cx="158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66"/>
                </a:solidFill>
              </a:rPr>
              <a:t>Goal #1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66900" y="5295167"/>
            <a:ext cx="158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</a:rPr>
              <a:t>Goal #2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62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78796" y="52145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885258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loud 46"/>
          <p:cNvSpPr/>
          <p:nvPr/>
        </p:nvSpPr>
        <p:spPr>
          <a:xfrm>
            <a:off x="6381751" y="1196976"/>
            <a:ext cx="1500517" cy="1393825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Challenging Behavior Trajectory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Consequence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00500" y="520701"/>
            <a:ext cx="154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(what you do)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9501" y="519332"/>
            <a:ext cx="189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(what child does)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62268" y="520701"/>
            <a:ext cx="159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  <a:p>
            <a:pPr algn="ctr"/>
            <a:r>
              <a:rPr lang="en-US" dirty="0">
                <a:solidFill>
                  <a:srgbClr val="1F497D"/>
                </a:solidFill>
              </a:rPr>
              <a:t>(what you do)</a:t>
            </a:r>
          </a:p>
        </p:txBody>
      </p:sp>
      <p:sp>
        <p:nvSpPr>
          <p:cNvPr id="32" name="Bent Arrow 31"/>
          <p:cNvSpPr/>
          <p:nvPr/>
        </p:nvSpPr>
        <p:spPr>
          <a:xfrm rot="6161836" flipH="1">
            <a:off x="5001714" y="4560118"/>
            <a:ext cx="1330185" cy="1166030"/>
          </a:xfrm>
          <a:prstGeom prst="bentArrow">
            <a:avLst>
              <a:gd name="adj1" fmla="val 10004"/>
              <a:gd name="adj2" fmla="val 14844"/>
              <a:gd name="adj3" fmla="val 19691"/>
              <a:gd name="adj4" fmla="val 90158"/>
            </a:avLst>
          </a:prstGeom>
          <a:solidFill>
            <a:srgbClr val="008000"/>
          </a:solidFill>
          <a:ln>
            <a:noFill/>
          </a:ln>
          <a:scene3d>
            <a:camera prst="orthographicFront">
              <a:rot lat="0" lon="0" rev="171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loud 36"/>
          <p:cNvSpPr/>
          <p:nvPr/>
        </p:nvSpPr>
        <p:spPr>
          <a:xfrm>
            <a:off x="6448425" y="4837730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19438779">
            <a:off x="7878671" y="4663762"/>
            <a:ext cx="825136" cy="256032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073298" y="6152715"/>
            <a:ext cx="79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Your Turn – Please diagram your own cycle on the next slide</a:t>
            </a:r>
          </a:p>
        </p:txBody>
      </p:sp>
      <p:sp>
        <p:nvSpPr>
          <p:cNvPr id="46" name="Bent Arrow 45"/>
          <p:cNvSpPr/>
          <p:nvPr/>
        </p:nvSpPr>
        <p:spPr>
          <a:xfrm>
            <a:off x="4928933" y="1725104"/>
            <a:ext cx="1330185" cy="1166030"/>
          </a:xfrm>
          <a:prstGeom prst="bentArrow">
            <a:avLst>
              <a:gd name="adj1" fmla="val 10739"/>
              <a:gd name="adj2" fmla="val 13721"/>
              <a:gd name="adj3" fmla="val 19691"/>
              <a:gd name="adj4" fmla="val 87500"/>
            </a:avLst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7953375" y="1624536"/>
            <a:ext cx="608892" cy="2560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8625734" y="1196976"/>
            <a:ext cx="1433844" cy="1393825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48426" y="1557403"/>
            <a:ext cx="1321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</a:rPr>
              <a:t>Preferred Behavior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00211" y="1553504"/>
            <a:ext cx="127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Planned </a:t>
            </a:r>
            <a:r>
              <a:rPr lang="en-US" b="1" dirty="0" err="1">
                <a:solidFill>
                  <a:schemeClr val="tx2"/>
                </a:solidFill>
              </a:rPr>
              <a:t>Reinforcer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8182" y="5170862"/>
            <a:ext cx="137410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rgbClr val="008000"/>
                </a:solidFill>
              </a:rPr>
              <a:t>Replacement</a:t>
            </a:r>
          </a:p>
          <a:p>
            <a:pPr algn="ctr"/>
            <a:r>
              <a:rPr lang="en-US" b="1" dirty="0">
                <a:solidFill>
                  <a:srgbClr val="008000"/>
                </a:solidFill>
              </a:rPr>
              <a:t>Behavior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00211" y="3384400"/>
            <a:ext cx="127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Natural</a:t>
            </a:r>
          </a:p>
          <a:p>
            <a:pPr algn="ctr"/>
            <a:r>
              <a:rPr lang="en-US" b="1" dirty="0" err="1">
                <a:solidFill>
                  <a:schemeClr val="tx2"/>
                </a:solidFill>
              </a:rPr>
              <a:t>Reinforcer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48425" y="3384400"/>
            <a:ext cx="1373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</a:rPr>
              <a:t>Challenging Behavior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66900" y="1622793"/>
            <a:ext cx="158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66"/>
                </a:solidFill>
              </a:rPr>
              <a:t>Goal #1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66900" y="5295167"/>
            <a:ext cx="158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</a:rPr>
              <a:t>Goal #2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63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23899" y="53036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55976" y="48802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79702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loud 46"/>
          <p:cNvSpPr/>
          <p:nvPr/>
        </p:nvSpPr>
        <p:spPr>
          <a:xfrm>
            <a:off x="6381751" y="1196976"/>
            <a:ext cx="1500517" cy="1393825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Challenging Behavior Trajectory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Consequence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00500" y="520701"/>
            <a:ext cx="154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Antecedent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(what you do)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9501" y="519332"/>
            <a:ext cx="189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Behavior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(what child does)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62268" y="520701"/>
            <a:ext cx="159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Consequence</a:t>
            </a:r>
          </a:p>
          <a:p>
            <a:pPr algn="ctr"/>
            <a:r>
              <a:rPr lang="en-US" dirty="0">
                <a:solidFill>
                  <a:srgbClr val="1F497D"/>
                </a:solidFill>
              </a:rPr>
              <a:t>(what you do)</a:t>
            </a:r>
          </a:p>
        </p:txBody>
      </p:sp>
      <p:sp>
        <p:nvSpPr>
          <p:cNvPr id="32" name="Bent Arrow 31"/>
          <p:cNvSpPr/>
          <p:nvPr/>
        </p:nvSpPr>
        <p:spPr>
          <a:xfrm rot="6161836" flipH="1">
            <a:off x="5001714" y="4560118"/>
            <a:ext cx="1330185" cy="1166030"/>
          </a:xfrm>
          <a:prstGeom prst="bentArrow">
            <a:avLst>
              <a:gd name="adj1" fmla="val 10004"/>
              <a:gd name="adj2" fmla="val 14844"/>
              <a:gd name="adj3" fmla="val 19691"/>
              <a:gd name="adj4" fmla="val 90158"/>
            </a:avLst>
          </a:prstGeom>
          <a:solidFill>
            <a:srgbClr val="008000"/>
          </a:solidFill>
          <a:ln>
            <a:noFill/>
          </a:ln>
          <a:scene3d>
            <a:camera prst="orthographicFront">
              <a:rot lat="0" lon="0" rev="171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loud 36"/>
          <p:cNvSpPr/>
          <p:nvPr/>
        </p:nvSpPr>
        <p:spPr>
          <a:xfrm>
            <a:off x="6448425" y="4837730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19438779">
            <a:off x="7878671" y="4663762"/>
            <a:ext cx="825136" cy="256032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073298" y="6152715"/>
            <a:ext cx="79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Your Turn – Please diagram your own cycle</a:t>
            </a:r>
          </a:p>
        </p:txBody>
      </p:sp>
      <p:sp>
        <p:nvSpPr>
          <p:cNvPr id="46" name="Bent Arrow 45"/>
          <p:cNvSpPr/>
          <p:nvPr/>
        </p:nvSpPr>
        <p:spPr>
          <a:xfrm>
            <a:off x="4928933" y="1725104"/>
            <a:ext cx="1330185" cy="1166030"/>
          </a:xfrm>
          <a:prstGeom prst="bentArrow">
            <a:avLst>
              <a:gd name="adj1" fmla="val 10739"/>
              <a:gd name="adj2" fmla="val 13721"/>
              <a:gd name="adj3" fmla="val 19691"/>
              <a:gd name="adj4" fmla="val 87500"/>
            </a:avLst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7953375" y="1624536"/>
            <a:ext cx="608892" cy="2560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8625734" y="1196976"/>
            <a:ext cx="1433844" cy="1393825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66900" y="1622793"/>
            <a:ext cx="158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66"/>
                </a:solidFill>
              </a:rPr>
              <a:t>Goal #1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66900" y="5295167"/>
            <a:ext cx="158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</a:rPr>
              <a:t>Goal #2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40002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But, sometimes there is no pattern…</a:t>
            </a:r>
          </a:p>
        </p:txBody>
      </p:sp>
      <p:pic>
        <p:nvPicPr>
          <p:cNvPr id="6" name="Picture 5" descr="Large skydiving group mid-air">
            <a:extLst>
              <a:ext uri="{FF2B5EF4-FFF2-40B4-BE49-F238E27FC236}">
                <a16:creationId xmlns:a16="http://schemas.microsoft.com/office/drawing/2014/main" id="{4070598A-A173-B682-05AA-171E1FF65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8" r="29070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r>
              <a:rPr lang="en-US" sz="2000" dirty="0"/>
              <a:t>Sometimes behavior seems erratic, even after you have collected and analyzed the ABC’s</a:t>
            </a:r>
          </a:p>
          <a:p>
            <a:r>
              <a:rPr lang="en-US" sz="2000" dirty="0"/>
              <a:t>Why?</a:t>
            </a:r>
          </a:p>
          <a:p>
            <a:r>
              <a:rPr lang="en-US" sz="2000" dirty="0"/>
              <a:t>Always consider the Motivating Operation (MO)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93686" y="6356350"/>
            <a:ext cx="2160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9054071-6936-EF4A-801B-F433C0E839EF}" type="slidenum">
              <a:rPr lang="en-US" smtClean="0">
                <a:latin typeface="News Gothic MT"/>
              </a:rPr>
              <a:pPr>
                <a:spcAft>
                  <a:spcPts val="600"/>
                </a:spcAft>
              </a:pPr>
              <a:t>65</a:t>
            </a:fld>
            <a:endParaRPr lang="en-US"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20062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ant growing in a concrete crack">
            <a:extLst>
              <a:ext uri="{FF2B5EF4-FFF2-40B4-BE49-F238E27FC236}">
                <a16:creationId xmlns:a16="http://schemas.microsoft.com/office/drawing/2014/main" id="{70F57E54-05B5-98D9-40E7-BD4207CC0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1BF4DD63-CE83-4A2A-994E-8598C22E6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9" y="1498601"/>
            <a:ext cx="5260975" cy="4707593"/>
          </a:xfrm>
          <a:custGeom>
            <a:avLst/>
            <a:gdLst>
              <a:gd name="connsiteX0" fmla="*/ 0 w 5260975"/>
              <a:gd name="connsiteY0" fmla="*/ 0 h 4707593"/>
              <a:gd name="connsiteX1" fmla="*/ 5260975 w 5260975"/>
              <a:gd name="connsiteY1" fmla="*/ 0 h 4707593"/>
              <a:gd name="connsiteX2" fmla="*/ 5260975 w 5260975"/>
              <a:gd name="connsiteY2" fmla="*/ 3296937 h 4707593"/>
              <a:gd name="connsiteX3" fmla="*/ 5260975 w 5260975"/>
              <a:gd name="connsiteY3" fmla="*/ 3518571 h 4707593"/>
              <a:gd name="connsiteX4" fmla="*/ 5226504 w 5260975"/>
              <a:gd name="connsiteY4" fmla="*/ 3534000 h 4707593"/>
              <a:gd name="connsiteX5" fmla="*/ 5206341 w 5260975"/>
              <a:gd name="connsiteY5" fmla="*/ 3542065 h 4707593"/>
              <a:gd name="connsiteX6" fmla="*/ 5123287 w 5260975"/>
              <a:gd name="connsiteY6" fmla="*/ 3594010 h 4707593"/>
              <a:gd name="connsiteX7" fmla="*/ 5048107 w 5260975"/>
              <a:gd name="connsiteY7" fmla="*/ 3658244 h 4707593"/>
              <a:gd name="connsiteX8" fmla="*/ 4992899 w 5260975"/>
              <a:gd name="connsiteY8" fmla="*/ 3734479 h 4707593"/>
              <a:gd name="connsiteX9" fmla="*/ 4977440 w 5260975"/>
              <a:gd name="connsiteY9" fmla="*/ 3752627 h 4707593"/>
              <a:gd name="connsiteX10" fmla="*/ 4935194 w 5260975"/>
              <a:gd name="connsiteY10" fmla="*/ 3775382 h 4707593"/>
              <a:gd name="connsiteX11" fmla="*/ 4897844 w 5260975"/>
              <a:gd name="connsiteY11" fmla="*/ 3792472 h 4707593"/>
              <a:gd name="connsiteX12" fmla="*/ 4870767 w 5260975"/>
              <a:gd name="connsiteY12" fmla="*/ 3811388 h 4707593"/>
              <a:gd name="connsiteX13" fmla="*/ 4847917 w 5260975"/>
              <a:gd name="connsiteY13" fmla="*/ 3828767 h 4707593"/>
              <a:gd name="connsiteX14" fmla="*/ 4796163 w 5260975"/>
              <a:gd name="connsiteY14" fmla="*/ 3873702 h 4707593"/>
              <a:gd name="connsiteX15" fmla="*/ 4738843 w 5260975"/>
              <a:gd name="connsiteY15" fmla="*/ 3911628 h 4707593"/>
              <a:gd name="connsiteX16" fmla="*/ 4692755 w 5260975"/>
              <a:gd name="connsiteY16" fmla="*/ 3958099 h 4707593"/>
              <a:gd name="connsiteX17" fmla="*/ 4673744 w 5260975"/>
              <a:gd name="connsiteY17" fmla="*/ 3983255 h 4707593"/>
              <a:gd name="connsiteX18" fmla="*/ 4633801 w 5260975"/>
              <a:gd name="connsiteY18" fmla="*/ 4000442 h 4707593"/>
              <a:gd name="connsiteX19" fmla="*/ 4590499 w 5260975"/>
              <a:gd name="connsiteY19" fmla="*/ 4027326 h 4707593"/>
              <a:gd name="connsiteX20" fmla="*/ 4559773 w 5260975"/>
              <a:gd name="connsiteY20" fmla="*/ 4054018 h 4707593"/>
              <a:gd name="connsiteX21" fmla="*/ 4536059 w 5260975"/>
              <a:gd name="connsiteY21" fmla="*/ 4071877 h 4707593"/>
              <a:gd name="connsiteX22" fmla="*/ 4502550 w 5260975"/>
              <a:gd name="connsiteY22" fmla="*/ 4089832 h 4707593"/>
              <a:gd name="connsiteX23" fmla="*/ 4468944 w 5260975"/>
              <a:gd name="connsiteY23" fmla="*/ 4113356 h 4707593"/>
              <a:gd name="connsiteX24" fmla="*/ 4452623 w 5260975"/>
              <a:gd name="connsiteY24" fmla="*/ 4127854 h 4707593"/>
              <a:gd name="connsiteX25" fmla="*/ 4421032 w 5260975"/>
              <a:gd name="connsiteY25" fmla="*/ 4151953 h 4707593"/>
              <a:gd name="connsiteX26" fmla="*/ 4388483 w 5260975"/>
              <a:gd name="connsiteY26" fmla="*/ 4174421 h 4707593"/>
              <a:gd name="connsiteX27" fmla="*/ 4327321 w 5260975"/>
              <a:gd name="connsiteY27" fmla="*/ 4200153 h 4707593"/>
              <a:gd name="connsiteX28" fmla="*/ 4271633 w 5260975"/>
              <a:gd name="connsiteY28" fmla="*/ 4237983 h 4707593"/>
              <a:gd name="connsiteX29" fmla="*/ 4227465 w 5260975"/>
              <a:gd name="connsiteY29" fmla="*/ 4265635 h 4707593"/>
              <a:gd name="connsiteX30" fmla="*/ 4201733 w 5260975"/>
              <a:gd name="connsiteY30" fmla="*/ 4283783 h 4707593"/>
              <a:gd name="connsiteX31" fmla="*/ 4154494 w 5260975"/>
              <a:gd name="connsiteY31" fmla="*/ 4324301 h 4707593"/>
              <a:gd name="connsiteX32" fmla="*/ 4081234 w 5260975"/>
              <a:gd name="connsiteY32" fmla="*/ 4366931 h 4707593"/>
              <a:gd name="connsiteX33" fmla="*/ 4036971 w 5260975"/>
              <a:gd name="connsiteY33" fmla="*/ 4389975 h 4707593"/>
              <a:gd name="connsiteX34" fmla="*/ 3941725 w 5260975"/>
              <a:gd name="connsiteY34" fmla="*/ 4424733 h 4707593"/>
              <a:gd name="connsiteX35" fmla="*/ 3910999 w 5260975"/>
              <a:gd name="connsiteY35" fmla="*/ 4437119 h 4707593"/>
              <a:gd name="connsiteX36" fmla="*/ 3875859 w 5260975"/>
              <a:gd name="connsiteY36" fmla="*/ 4445280 h 4707593"/>
              <a:gd name="connsiteX37" fmla="*/ 3819401 w 5260975"/>
              <a:gd name="connsiteY37" fmla="*/ 4464579 h 4707593"/>
              <a:gd name="connsiteX38" fmla="*/ 3709176 w 5260975"/>
              <a:gd name="connsiteY38" fmla="*/ 4497800 h 4707593"/>
              <a:gd name="connsiteX39" fmla="*/ 3684981 w 5260975"/>
              <a:gd name="connsiteY39" fmla="*/ 4502889 h 4707593"/>
              <a:gd name="connsiteX40" fmla="*/ 3623338 w 5260975"/>
              <a:gd name="connsiteY40" fmla="*/ 4524300 h 4707593"/>
              <a:gd name="connsiteX41" fmla="*/ 3586373 w 5260975"/>
              <a:gd name="connsiteY41" fmla="*/ 4538702 h 4707593"/>
              <a:gd name="connsiteX42" fmla="*/ 3555743 w 5260975"/>
              <a:gd name="connsiteY42" fmla="*/ 4546960 h 4707593"/>
              <a:gd name="connsiteX43" fmla="*/ 3528667 w 5260975"/>
              <a:gd name="connsiteY43" fmla="*/ 4550801 h 4707593"/>
              <a:gd name="connsiteX44" fmla="*/ 3457424 w 5260975"/>
              <a:gd name="connsiteY44" fmla="*/ 4569811 h 4707593"/>
              <a:gd name="connsiteX45" fmla="*/ 3429003 w 5260975"/>
              <a:gd name="connsiteY45" fmla="*/ 4577301 h 4707593"/>
              <a:gd name="connsiteX46" fmla="*/ 3355264 w 5260975"/>
              <a:gd name="connsiteY46" fmla="*/ 4603033 h 4707593"/>
              <a:gd name="connsiteX47" fmla="*/ 3292757 w 5260975"/>
              <a:gd name="connsiteY47" fmla="*/ 4620027 h 4707593"/>
              <a:gd name="connsiteX48" fmla="*/ 3266643 w 5260975"/>
              <a:gd name="connsiteY48" fmla="*/ 4628188 h 4707593"/>
              <a:gd name="connsiteX49" fmla="*/ 3206921 w 5260975"/>
              <a:gd name="connsiteY49" fmla="*/ 4641823 h 4707593"/>
              <a:gd name="connsiteX50" fmla="*/ 3173123 w 5260975"/>
              <a:gd name="connsiteY50" fmla="*/ 4651425 h 4707593"/>
              <a:gd name="connsiteX51" fmla="*/ 3090646 w 5260975"/>
              <a:gd name="connsiteY51" fmla="*/ 4662274 h 4707593"/>
              <a:gd name="connsiteX52" fmla="*/ 3005480 w 5260975"/>
              <a:gd name="connsiteY52" fmla="*/ 4672739 h 4707593"/>
              <a:gd name="connsiteX53" fmla="*/ 2958721 w 5260975"/>
              <a:gd name="connsiteY53" fmla="*/ 4676196 h 4707593"/>
              <a:gd name="connsiteX54" fmla="*/ 2917915 w 5260975"/>
              <a:gd name="connsiteY54" fmla="*/ 4681670 h 4707593"/>
              <a:gd name="connsiteX55" fmla="*/ 2882389 w 5260975"/>
              <a:gd name="connsiteY55" fmla="*/ 4685126 h 4707593"/>
              <a:gd name="connsiteX56" fmla="*/ 2825837 w 5260975"/>
              <a:gd name="connsiteY56" fmla="*/ 4692135 h 4707593"/>
              <a:gd name="connsiteX57" fmla="*/ 2802313 w 5260975"/>
              <a:gd name="connsiteY57" fmla="*/ 4693960 h 4707593"/>
              <a:gd name="connsiteX58" fmla="*/ 2746816 w 5260975"/>
              <a:gd name="connsiteY58" fmla="*/ 4693863 h 4707593"/>
              <a:gd name="connsiteX59" fmla="*/ 2727517 w 5260975"/>
              <a:gd name="connsiteY59" fmla="*/ 4692903 h 4707593"/>
              <a:gd name="connsiteX60" fmla="*/ 2690359 w 5260975"/>
              <a:gd name="connsiteY60" fmla="*/ 4680997 h 4707593"/>
              <a:gd name="connsiteX61" fmla="*/ 2685943 w 5260975"/>
              <a:gd name="connsiteY61" fmla="*/ 4680133 h 4707593"/>
              <a:gd name="connsiteX62" fmla="*/ 2661554 w 5260975"/>
              <a:gd name="connsiteY62" fmla="*/ 4675428 h 4707593"/>
              <a:gd name="connsiteX63" fmla="*/ 2648208 w 5260975"/>
              <a:gd name="connsiteY63" fmla="*/ 4673892 h 4707593"/>
              <a:gd name="connsiteX64" fmla="*/ 2597512 w 5260975"/>
              <a:gd name="connsiteY64" fmla="*/ 4664099 h 4707593"/>
              <a:gd name="connsiteX65" fmla="*/ 2568324 w 5260975"/>
              <a:gd name="connsiteY65" fmla="*/ 4659490 h 4707593"/>
              <a:gd name="connsiteX66" fmla="*/ 2544704 w 5260975"/>
              <a:gd name="connsiteY66" fmla="*/ 4660162 h 4707593"/>
              <a:gd name="connsiteX67" fmla="*/ 2503225 w 5260975"/>
              <a:gd name="connsiteY67" fmla="*/ 4661026 h 4707593"/>
              <a:gd name="connsiteX68" fmla="*/ 2489975 w 5260975"/>
              <a:gd name="connsiteY68" fmla="*/ 4663235 h 4707593"/>
              <a:gd name="connsiteX69" fmla="*/ 2430061 w 5260975"/>
              <a:gd name="connsiteY69" fmla="*/ 4656897 h 4707593"/>
              <a:gd name="connsiteX70" fmla="*/ 2395880 w 5260975"/>
              <a:gd name="connsiteY70" fmla="*/ 4656417 h 4707593"/>
              <a:gd name="connsiteX71" fmla="*/ 2357378 w 5260975"/>
              <a:gd name="connsiteY71" fmla="*/ 4648544 h 4707593"/>
              <a:gd name="connsiteX72" fmla="*/ 2346145 w 5260975"/>
              <a:gd name="connsiteY72" fmla="*/ 4648928 h 4707593"/>
              <a:gd name="connsiteX73" fmla="*/ 2333567 w 5260975"/>
              <a:gd name="connsiteY73" fmla="*/ 4649600 h 4707593"/>
              <a:gd name="connsiteX74" fmla="*/ 2294968 w 5260975"/>
              <a:gd name="connsiteY74" fmla="*/ 4650177 h 4707593"/>
              <a:gd name="connsiteX75" fmla="*/ 2271540 w 5260975"/>
              <a:gd name="connsiteY75" fmla="*/ 4653057 h 4707593"/>
              <a:gd name="connsiteX76" fmla="*/ 2226895 w 5260975"/>
              <a:gd name="connsiteY76" fmla="*/ 4651329 h 4707593"/>
              <a:gd name="connsiteX77" fmla="*/ 2210379 w 5260975"/>
              <a:gd name="connsiteY77" fmla="*/ 4653825 h 4707593"/>
              <a:gd name="connsiteX78" fmla="*/ 2168613 w 5260975"/>
              <a:gd name="connsiteY78" fmla="*/ 4654113 h 4707593"/>
              <a:gd name="connsiteX79" fmla="*/ 2131167 w 5260975"/>
              <a:gd name="connsiteY79" fmla="*/ 4652673 h 4707593"/>
              <a:gd name="connsiteX80" fmla="*/ 2095065 w 5260975"/>
              <a:gd name="connsiteY80" fmla="*/ 4653441 h 4707593"/>
              <a:gd name="connsiteX81" fmla="*/ 2069237 w 5260975"/>
              <a:gd name="connsiteY81" fmla="*/ 4656609 h 4707593"/>
              <a:gd name="connsiteX82" fmla="*/ 2041201 w 5260975"/>
              <a:gd name="connsiteY82" fmla="*/ 4658529 h 4707593"/>
              <a:gd name="connsiteX83" fmla="*/ 1963909 w 5260975"/>
              <a:gd name="connsiteY83" fmla="*/ 4669955 h 4707593"/>
              <a:gd name="connsiteX84" fmla="*/ 1949603 w 5260975"/>
              <a:gd name="connsiteY84" fmla="*/ 4667171 h 4707593"/>
              <a:gd name="connsiteX85" fmla="*/ 1868373 w 5260975"/>
              <a:gd name="connsiteY85" fmla="*/ 4664578 h 4707593"/>
              <a:gd name="connsiteX86" fmla="*/ 1850707 w 5260975"/>
              <a:gd name="connsiteY86" fmla="*/ 4664771 h 4707593"/>
              <a:gd name="connsiteX87" fmla="*/ 1803275 w 5260975"/>
              <a:gd name="connsiteY87" fmla="*/ 4653441 h 4707593"/>
              <a:gd name="connsiteX88" fmla="*/ 1730112 w 5260975"/>
              <a:gd name="connsiteY88" fmla="*/ 4671396 h 4707593"/>
              <a:gd name="connsiteX89" fmla="*/ 1661652 w 5260975"/>
              <a:gd name="connsiteY89" fmla="*/ 4693863 h 4707593"/>
              <a:gd name="connsiteX90" fmla="*/ 1653011 w 5260975"/>
              <a:gd name="connsiteY90" fmla="*/ 4696744 h 4707593"/>
              <a:gd name="connsiteX91" fmla="*/ 1628431 w 5260975"/>
              <a:gd name="connsiteY91" fmla="*/ 4701641 h 4707593"/>
              <a:gd name="connsiteX92" fmla="*/ 1597995 w 5260975"/>
              <a:gd name="connsiteY92" fmla="*/ 4703369 h 4707593"/>
              <a:gd name="connsiteX93" fmla="*/ 1559396 w 5260975"/>
              <a:gd name="connsiteY93" fmla="*/ 4707593 h 4707593"/>
              <a:gd name="connsiteX94" fmla="*/ 1528480 w 5260975"/>
              <a:gd name="connsiteY94" fmla="*/ 4702312 h 4707593"/>
              <a:gd name="connsiteX95" fmla="*/ 1485272 w 5260975"/>
              <a:gd name="connsiteY95" fmla="*/ 4694439 h 4707593"/>
              <a:gd name="connsiteX96" fmla="*/ 1444562 w 5260975"/>
              <a:gd name="connsiteY96" fmla="*/ 4686950 h 4707593"/>
              <a:gd name="connsiteX97" fmla="*/ 1431696 w 5260975"/>
              <a:gd name="connsiteY97" fmla="*/ 4695783 h 4707593"/>
              <a:gd name="connsiteX98" fmla="*/ 1411821 w 5260975"/>
              <a:gd name="connsiteY98" fmla="*/ 4703464 h 4707593"/>
              <a:gd name="connsiteX99" fmla="*/ 1389738 w 5260975"/>
              <a:gd name="connsiteY99" fmla="*/ 4694247 h 4707593"/>
              <a:gd name="connsiteX100" fmla="*/ 1338081 w 5260975"/>
              <a:gd name="connsiteY100" fmla="*/ 4675141 h 4707593"/>
              <a:gd name="connsiteX101" fmla="*/ 1305436 w 5260975"/>
              <a:gd name="connsiteY101" fmla="*/ 4674276 h 4707593"/>
              <a:gd name="connsiteX102" fmla="*/ 1234481 w 5260975"/>
              <a:gd name="connsiteY102" fmla="*/ 4666115 h 4707593"/>
              <a:gd name="connsiteX103" fmla="*/ 1188106 w 5260975"/>
              <a:gd name="connsiteY103" fmla="*/ 4654497 h 4707593"/>
              <a:gd name="connsiteX104" fmla="*/ 1154790 w 5260975"/>
              <a:gd name="connsiteY104" fmla="*/ 4641343 h 4707593"/>
              <a:gd name="connsiteX105" fmla="*/ 1107069 w 5260975"/>
              <a:gd name="connsiteY105" fmla="*/ 4624156 h 4707593"/>
              <a:gd name="connsiteX106" fmla="*/ 1059158 w 5260975"/>
              <a:gd name="connsiteY106" fmla="*/ 4615227 h 4707593"/>
              <a:gd name="connsiteX107" fmla="*/ 1024496 w 5260975"/>
              <a:gd name="connsiteY107" fmla="*/ 4603993 h 4707593"/>
              <a:gd name="connsiteX108" fmla="*/ 982153 w 5260975"/>
              <a:gd name="connsiteY108" fmla="*/ 4596311 h 4707593"/>
              <a:gd name="connsiteX109" fmla="*/ 946628 w 5260975"/>
              <a:gd name="connsiteY109" fmla="*/ 4596024 h 4707593"/>
              <a:gd name="connsiteX110" fmla="*/ 890939 w 5260975"/>
              <a:gd name="connsiteY110" fmla="*/ 4597368 h 4707593"/>
              <a:gd name="connsiteX111" fmla="*/ 822769 w 5260975"/>
              <a:gd name="connsiteY111" fmla="*/ 4574133 h 4707593"/>
              <a:gd name="connsiteX112" fmla="*/ 795212 w 5260975"/>
              <a:gd name="connsiteY112" fmla="*/ 4568947 h 4707593"/>
              <a:gd name="connsiteX113" fmla="*/ 769288 w 5260975"/>
              <a:gd name="connsiteY113" fmla="*/ 4566547 h 4707593"/>
              <a:gd name="connsiteX114" fmla="*/ 714271 w 5260975"/>
              <a:gd name="connsiteY114" fmla="*/ 4551089 h 4707593"/>
              <a:gd name="connsiteX115" fmla="*/ 691900 w 5260975"/>
              <a:gd name="connsiteY115" fmla="*/ 4545999 h 4707593"/>
              <a:gd name="connsiteX116" fmla="*/ 660598 w 5260975"/>
              <a:gd name="connsiteY116" fmla="*/ 4546096 h 4707593"/>
              <a:gd name="connsiteX117" fmla="*/ 603662 w 5260975"/>
              <a:gd name="connsiteY117" fmla="*/ 4538991 h 4707593"/>
              <a:gd name="connsiteX118" fmla="*/ 546821 w 5260975"/>
              <a:gd name="connsiteY118" fmla="*/ 4518251 h 4707593"/>
              <a:gd name="connsiteX119" fmla="*/ 522721 w 5260975"/>
              <a:gd name="connsiteY119" fmla="*/ 4520267 h 4707593"/>
              <a:gd name="connsiteX120" fmla="*/ 514080 w 5260975"/>
              <a:gd name="connsiteY120" fmla="*/ 4519788 h 4707593"/>
              <a:gd name="connsiteX121" fmla="*/ 436404 w 5260975"/>
              <a:gd name="connsiteY121" fmla="*/ 4508361 h 4707593"/>
              <a:gd name="connsiteX122" fmla="*/ 428626 w 5260975"/>
              <a:gd name="connsiteY122" fmla="*/ 4507114 h 4707593"/>
              <a:gd name="connsiteX123" fmla="*/ 392141 w 5260975"/>
              <a:gd name="connsiteY123" fmla="*/ 4496936 h 4707593"/>
              <a:gd name="connsiteX124" fmla="*/ 300157 w 5260975"/>
              <a:gd name="connsiteY124" fmla="*/ 4490599 h 4707593"/>
              <a:gd name="connsiteX125" fmla="*/ 294493 w 5260975"/>
              <a:gd name="connsiteY125" fmla="*/ 4489831 h 4707593"/>
              <a:gd name="connsiteX126" fmla="*/ 263671 w 5260975"/>
              <a:gd name="connsiteY126" fmla="*/ 4494919 h 4707593"/>
              <a:gd name="connsiteX127" fmla="*/ 248406 w 5260975"/>
              <a:gd name="connsiteY127" fmla="*/ 4502121 h 4707593"/>
              <a:gd name="connsiteX128" fmla="*/ 224594 w 5260975"/>
              <a:gd name="connsiteY128" fmla="*/ 4509610 h 4707593"/>
              <a:gd name="connsiteX129" fmla="*/ 200398 w 5260975"/>
              <a:gd name="connsiteY129" fmla="*/ 4512395 h 4707593"/>
              <a:gd name="connsiteX130" fmla="*/ 159783 w 5260975"/>
              <a:gd name="connsiteY130" fmla="*/ 4501064 h 4707593"/>
              <a:gd name="connsiteX131" fmla="*/ 144997 w 5260975"/>
              <a:gd name="connsiteY131" fmla="*/ 4499912 h 4707593"/>
              <a:gd name="connsiteX132" fmla="*/ 112064 w 5260975"/>
              <a:gd name="connsiteY132" fmla="*/ 4494440 h 4707593"/>
              <a:gd name="connsiteX133" fmla="*/ 83259 w 5260975"/>
              <a:gd name="connsiteY133" fmla="*/ 4494824 h 4707593"/>
              <a:gd name="connsiteX134" fmla="*/ 60120 w 5260975"/>
              <a:gd name="connsiteY134" fmla="*/ 4503561 h 4707593"/>
              <a:gd name="connsiteX135" fmla="*/ 26514 w 5260975"/>
              <a:gd name="connsiteY135" fmla="*/ 4505289 h 4707593"/>
              <a:gd name="connsiteX136" fmla="*/ 4814 w 5260975"/>
              <a:gd name="connsiteY136" fmla="*/ 4498952 h 4707593"/>
              <a:gd name="connsiteX137" fmla="*/ 398 w 5260975"/>
              <a:gd name="connsiteY137" fmla="*/ 4498089 h 4707593"/>
              <a:gd name="connsiteX138" fmla="*/ 0 w 5260975"/>
              <a:gd name="connsiteY138" fmla="*/ 4498087 h 470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4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4" y="3748498"/>
                  <a:pt x="4977440" y="3752627"/>
                </a:cubicBezTo>
                <a:cubicBezTo>
                  <a:pt x="4964094" y="3761268"/>
                  <a:pt x="4949500" y="3768277"/>
                  <a:pt x="4935194" y="3775382"/>
                </a:cubicBezTo>
                <a:cubicBezTo>
                  <a:pt x="4922903" y="3781431"/>
                  <a:pt x="4909846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7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2" y="4077254"/>
                  <a:pt x="4512727" y="4081479"/>
                  <a:pt x="4502550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3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E866D-143A-666D-4B1E-E0B652CFE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462" y="2037441"/>
            <a:ext cx="4391024" cy="707886"/>
          </a:xfrm>
        </p:spPr>
        <p:txBody>
          <a:bodyPr anchor="t"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Motivating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0C92D-5582-85DF-210B-35B2366E3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463" y="2926800"/>
            <a:ext cx="4391024" cy="2291086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How behavior analysts think about motivation</a:t>
            </a:r>
          </a:p>
          <a:p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Environmental events that influence behavior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27393A7-D6DA-410B-8699-AA56B57B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C44C88-69E3-42EE-86E8-9B45F712B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681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EE0703-2F33-6846-AE5D-7B92DB04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en-US" sz="4600" b="1" dirty="0"/>
              <a:t>Most Common Motivating Operations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402E4-6813-9B4B-9CCA-58C07BBD2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Deprivation</a:t>
            </a:r>
            <a:r>
              <a:rPr lang="en-US" sz="2400" dirty="0"/>
              <a:t>: Withholding an item/activity which then increases the value of that item/activity</a:t>
            </a:r>
          </a:p>
          <a:p>
            <a:r>
              <a:rPr lang="en-US" sz="2400" b="1" u="sng" dirty="0"/>
              <a:t>Satiation</a:t>
            </a:r>
            <a:r>
              <a:rPr lang="en-US" sz="2400" dirty="0"/>
              <a:t>: Consuming a substantial amount of an activity/item which then decreases the value of that item/activity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3FE827-B322-9140-B543-4FD0F3BF6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842" y="362384"/>
            <a:ext cx="2516715" cy="28844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7C6BFC-7513-0042-BE13-CC78D313F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328" y="554897"/>
            <a:ext cx="2603605" cy="2499460"/>
          </a:xfrm>
          <a:prstGeom prst="rect">
            <a:avLst/>
          </a:prstGeom>
        </p:spPr>
      </p:pic>
      <p:pic>
        <p:nvPicPr>
          <p:cNvPr id="9" name="Picture 8" descr="A table with food and drinks on it&#10;&#10;Description automatically generated with low confidence">
            <a:extLst>
              <a:ext uri="{FF2B5EF4-FFF2-40B4-BE49-F238E27FC236}">
                <a16:creationId xmlns:a16="http://schemas.microsoft.com/office/drawing/2014/main" id="{6A4A0F6E-5FCA-B64C-8B73-01F6BEFF0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229" y="3426258"/>
            <a:ext cx="3679872" cy="27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0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solidFill>
                <a:prstClr val="black"/>
              </a:solidFill>
              <a:latin typeface="Century Gothic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solidFill>
                <a:prstClr val="black"/>
              </a:solidFill>
              <a:latin typeface="Century Gothic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504D"/>
                </a:solidFill>
                <a:latin typeface="Calibri"/>
              </a:rPr>
              <a:t>Challenging Behavior Trajectory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Consequence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00500" y="520700"/>
            <a:ext cx="154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  <a:latin typeface="Calibri"/>
              </a:rPr>
              <a:t>Antecedent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9501" y="519331"/>
            <a:ext cx="189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  <a:latin typeface="Calibri"/>
              </a:rPr>
              <a:t>Behavior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  <a:latin typeface="Calibri"/>
              </a:rPr>
              <a:t>Consequence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73298" y="6152715"/>
            <a:ext cx="79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alibri"/>
              </a:rPr>
              <a:t>Remember this example?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00211" y="3267166"/>
            <a:ext cx="1276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  <a:latin typeface="Calibri"/>
              </a:rPr>
              <a:t>Keep more time on computer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78183" y="3384400"/>
            <a:ext cx="134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  <a:latin typeface="Calibri"/>
              </a:rPr>
              <a:t>Hits Pushes and Kicks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116388" y="3267167"/>
            <a:ext cx="1433842" cy="76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7" tIns="45677" rIns="91357" bIns="456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 b="1" dirty="0">
                <a:solidFill>
                  <a:srgbClr val="1F497D"/>
                </a:solidFill>
                <a:latin typeface="Calibri"/>
                <a:cs typeface="Arial" charset="0"/>
              </a:rPr>
              <a:t>Told to stop using computer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1222928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95743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solidFill>
                <a:prstClr val="black"/>
              </a:solidFill>
              <a:latin typeface="Century Gothic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55493" y="4495129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solidFill>
                <a:prstClr val="black"/>
              </a:solidFill>
              <a:latin typeface="Century Gothic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6478182" y="4418983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83132" y="4970057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6900" y="382201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504D"/>
                </a:solidFill>
                <a:latin typeface="Calibri"/>
              </a:rPr>
              <a:t>Motivating Operation (MO)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Consequence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00500" y="520700"/>
            <a:ext cx="154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  <a:latin typeface="Calibri"/>
              </a:rPr>
              <a:t>Antecedent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9501" y="519331"/>
            <a:ext cx="189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  <a:latin typeface="Calibri"/>
              </a:rPr>
              <a:t>Behavior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  <a:latin typeface="Calibri"/>
              </a:rPr>
              <a:t>Consequence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73298" y="6085863"/>
            <a:ext cx="79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alibri"/>
              </a:rPr>
              <a:t>How MOs affect behavior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00211" y="4672263"/>
            <a:ext cx="1276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  <a:latin typeface="Calibri"/>
              </a:rPr>
              <a:t>Keep more time on computer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26550" y="4729194"/>
            <a:ext cx="134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  <a:latin typeface="Calibri"/>
              </a:rPr>
              <a:t>Hits Pushes and Kicks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116388" y="3267167"/>
            <a:ext cx="1433842" cy="76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7" tIns="45677" rIns="91357" bIns="456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 b="1" dirty="0">
                <a:solidFill>
                  <a:srgbClr val="1F497D"/>
                </a:solidFill>
                <a:latin typeface="Calibri"/>
                <a:cs typeface="Arial" charset="0"/>
              </a:rPr>
              <a:t>Told to stop using computer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1948507" y="1713498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48508" y="1958688"/>
            <a:ext cx="1344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Calibri"/>
              </a:rPr>
              <a:t>Free Access to Computer</a:t>
            </a:r>
          </a:p>
        </p:txBody>
      </p:sp>
      <p:sp>
        <p:nvSpPr>
          <p:cNvPr id="22" name="Cloud 21"/>
          <p:cNvSpPr/>
          <p:nvPr/>
        </p:nvSpPr>
        <p:spPr>
          <a:xfrm>
            <a:off x="1922651" y="4541264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22652" y="4786454"/>
            <a:ext cx="1344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  <a:latin typeface="Calibri"/>
              </a:rPr>
              <a:t>Limited Access to Computer</a:t>
            </a:r>
          </a:p>
        </p:txBody>
      </p:sp>
      <p:sp>
        <p:nvSpPr>
          <p:cNvPr id="37" name="Right Arrow 36"/>
          <p:cNvSpPr/>
          <p:nvPr/>
        </p:nvSpPr>
        <p:spPr>
          <a:xfrm rot="19791499" flipV="1">
            <a:off x="3378286" y="4702237"/>
            <a:ext cx="1216509" cy="32799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ight Arrow 37"/>
          <p:cNvSpPr/>
          <p:nvPr/>
        </p:nvSpPr>
        <p:spPr>
          <a:xfrm rot="1864081" flipV="1">
            <a:off x="3398405" y="2477775"/>
            <a:ext cx="1216509" cy="32799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Cloud 47"/>
          <p:cNvSpPr/>
          <p:nvPr/>
        </p:nvSpPr>
        <p:spPr>
          <a:xfrm>
            <a:off x="6381751" y="1196976"/>
            <a:ext cx="1500517" cy="1393825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Bent Arrow 48"/>
          <p:cNvSpPr/>
          <p:nvPr/>
        </p:nvSpPr>
        <p:spPr>
          <a:xfrm>
            <a:off x="4928933" y="1725104"/>
            <a:ext cx="1330185" cy="1166030"/>
          </a:xfrm>
          <a:prstGeom prst="bentArrow">
            <a:avLst>
              <a:gd name="adj1" fmla="val 10739"/>
              <a:gd name="adj2" fmla="val 13721"/>
              <a:gd name="adj3" fmla="val 19691"/>
              <a:gd name="adj4" fmla="val 87500"/>
            </a:avLst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7953375" y="1624536"/>
            <a:ext cx="608892" cy="2560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8625734" y="1196976"/>
            <a:ext cx="1433844" cy="1393825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48426" y="1411550"/>
            <a:ext cx="1321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</a:rPr>
              <a:t>Stop playing and walk away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625736" y="1418903"/>
            <a:ext cx="143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“Thank you”</a:t>
            </a:r>
          </a:p>
        </p:txBody>
      </p:sp>
      <p:sp>
        <p:nvSpPr>
          <p:cNvPr id="56" name="Bent Arrow 55"/>
          <p:cNvSpPr/>
          <p:nvPr/>
        </p:nvSpPr>
        <p:spPr>
          <a:xfrm rot="6161836" flipH="1">
            <a:off x="5046278" y="4470982"/>
            <a:ext cx="1330185" cy="1166030"/>
          </a:xfrm>
          <a:prstGeom prst="bentArrow">
            <a:avLst>
              <a:gd name="adj1" fmla="val 10004"/>
              <a:gd name="adj2" fmla="val 14844"/>
              <a:gd name="adj3" fmla="val 19691"/>
              <a:gd name="adj4" fmla="val 901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171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52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9" grpId="0" animBg="1"/>
      <p:bldP spid="43" grpId="0"/>
      <p:bldP spid="52" grpId="0"/>
      <p:bldP spid="20" grpId="0"/>
      <p:bldP spid="22" grpId="0" animBg="1"/>
      <p:bldP spid="27" grpId="0"/>
      <p:bldP spid="37" grpId="0" animBg="1"/>
      <p:bldP spid="38" grpId="0" animBg="1"/>
      <p:bldP spid="48" grpId="0" animBg="1"/>
      <p:bldP spid="49" grpId="0" animBg="1"/>
      <p:bldP spid="50" grpId="0" animBg="1"/>
      <p:bldP spid="51" grpId="0" animBg="1"/>
      <p:bldP spid="53" grpId="0"/>
      <p:bldP spid="54" grpId="0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6388" y="3191896"/>
            <a:ext cx="143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Insulted by peer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25735" y="3179919"/>
            <a:ext cx="143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Peer backs down</a:t>
            </a: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448425" y="3343610"/>
            <a:ext cx="143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Threaten to kill him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7054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66971" y="5119934"/>
            <a:ext cx="53441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PROBLEM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84399" y="893474"/>
            <a:ext cx="7875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AND STILL ANOTHER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67129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solidFill>
                <a:prstClr val="black"/>
              </a:solidFill>
              <a:latin typeface="Century Gothic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solidFill>
                <a:prstClr val="black"/>
              </a:solidFill>
              <a:latin typeface="Century Gothic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504D"/>
                </a:solidFill>
                <a:latin typeface="Calibri"/>
              </a:rPr>
              <a:t>Challenging Behavior Trajectory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73298" y="6152715"/>
            <a:ext cx="79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alibri"/>
              </a:rPr>
              <a:t>How about this one?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78183" y="3503085"/>
            <a:ext cx="134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  <a:latin typeface="Calibri"/>
              </a:rPr>
              <a:t>Runs away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116388" y="3267166"/>
            <a:ext cx="1433842" cy="54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7" tIns="45677" rIns="91357" bIns="456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 b="1" dirty="0">
                <a:solidFill>
                  <a:srgbClr val="1F497D"/>
                </a:solidFill>
                <a:latin typeface="Calibri"/>
                <a:cs typeface="Arial" charset="0"/>
              </a:rPr>
              <a:t>Reminded to Take a bath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625734" y="3267166"/>
            <a:ext cx="1433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  <a:latin typeface="Calibri"/>
              </a:rPr>
              <a:t>Chase/Catch and bring him back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  <a:latin typeface="Calibri"/>
              </a:rPr>
              <a:t>Consequence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59501" y="519331"/>
            <a:ext cx="189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  <a:latin typeface="Calibri"/>
              </a:rPr>
              <a:t>Behavior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00500" y="520700"/>
            <a:ext cx="154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  <a:latin typeface="Calibri"/>
              </a:rPr>
              <a:t>Antecedent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2548754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116389" y="3095743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solidFill>
                <a:prstClr val="black"/>
              </a:solidFill>
              <a:latin typeface="Century Gothic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655493" y="4495129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solidFill>
                <a:prstClr val="black"/>
              </a:solidFill>
              <a:latin typeface="Century Gothic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478182" y="4418983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983132" y="4970057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6900" y="382201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504D"/>
                </a:solidFill>
                <a:latin typeface="Calibri"/>
              </a:rPr>
              <a:t>Motivating Operation (MO)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Consequence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0500" y="520700"/>
            <a:ext cx="154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  <a:latin typeface="Calibri"/>
              </a:rPr>
              <a:t>Antecedent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9501" y="519331"/>
            <a:ext cx="189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  <a:latin typeface="Calibri"/>
              </a:rPr>
              <a:t>Behavior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  <a:latin typeface="Calibri"/>
              </a:rPr>
              <a:t>Consequence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73298" y="6085863"/>
            <a:ext cx="79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alibri"/>
              </a:rPr>
              <a:t>How MOs affect behavior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00211" y="4672263"/>
            <a:ext cx="1276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Chase/Catch and bring him back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26550" y="4729193"/>
            <a:ext cx="134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</a:rPr>
              <a:t>Runs away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116388" y="3267166"/>
            <a:ext cx="1433842" cy="54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7" tIns="45677" rIns="91357" bIns="456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 b="1" dirty="0">
                <a:solidFill>
                  <a:srgbClr val="1F497D"/>
                </a:solidFill>
                <a:latin typeface="Calibri"/>
                <a:cs typeface="Arial" charset="0"/>
              </a:rPr>
              <a:t>Reminded to Take a bath</a:t>
            </a: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54071-6936-EF4A-801B-F433C0E839E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1948507" y="1713498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48508" y="1802701"/>
            <a:ext cx="1344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Calibri"/>
              </a:rPr>
              <a:t>Mom has been playing all day</a:t>
            </a:r>
          </a:p>
        </p:txBody>
      </p:sp>
      <p:sp>
        <p:nvSpPr>
          <p:cNvPr id="19" name="Cloud 18"/>
          <p:cNvSpPr/>
          <p:nvPr/>
        </p:nvSpPr>
        <p:spPr>
          <a:xfrm>
            <a:off x="1922651" y="4541264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22652" y="4786454"/>
            <a:ext cx="1344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  <a:latin typeface="Calibri"/>
              </a:rPr>
              <a:t>Mom has been at work all day</a:t>
            </a:r>
          </a:p>
        </p:txBody>
      </p:sp>
      <p:sp>
        <p:nvSpPr>
          <p:cNvPr id="21" name="Right Arrow 20"/>
          <p:cNvSpPr/>
          <p:nvPr/>
        </p:nvSpPr>
        <p:spPr>
          <a:xfrm rot="19791499" flipV="1">
            <a:off x="3378286" y="4702237"/>
            <a:ext cx="1216509" cy="32799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ight Arrow 21"/>
          <p:cNvSpPr/>
          <p:nvPr/>
        </p:nvSpPr>
        <p:spPr>
          <a:xfrm rot="1864081" flipV="1">
            <a:off x="3398405" y="2477775"/>
            <a:ext cx="1216509" cy="32799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6381751" y="1196976"/>
            <a:ext cx="1500517" cy="1393825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Bent Arrow 23"/>
          <p:cNvSpPr/>
          <p:nvPr/>
        </p:nvSpPr>
        <p:spPr>
          <a:xfrm>
            <a:off x="4928933" y="1725104"/>
            <a:ext cx="1330185" cy="1166030"/>
          </a:xfrm>
          <a:prstGeom prst="bentArrow">
            <a:avLst>
              <a:gd name="adj1" fmla="val 10739"/>
              <a:gd name="adj2" fmla="val 13721"/>
              <a:gd name="adj3" fmla="val 19691"/>
              <a:gd name="adj4" fmla="val 87500"/>
            </a:avLst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7953375" y="1624536"/>
            <a:ext cx="608892" cy="2560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4" y="1196976"/>
            <a:ext cx="1433844" cy="1393825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48426" y="1277847"/>
            <a:ext cx="1321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</a:rPr>
              <a:t>Go to bathroom, get undressed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25736" y="1418903"/>
            <a:ext cx="143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“Thank you”</a:t>
            </a:r>
          </a:p>
        </p:txBody>
      </p:sp>
      <p:sp>
        <p:nvSpPr>
          <p:cNvPr id="29" name="Bent Arrow 28"/>
          <p:cNvSpPr/>
          <p:nvPr/>
        </p:nvSpPr>
        <p:spPr>
          <a:xfrm rot="6161836" flipH="1">
            <a:off x="5046278" y="4470982"/>
            <a:ext cx="1330185" cy="1166030"/>
          </a:xfrm>
          <a:prstGeom prst="bentArrow">
            <a:avLst>
              <a:gd name="adj1" fmla="val 10004"/>
              <a:gd name="adj2" fmla="val 14844"/>
              <a:gd name="adj3" fmla="val 19691"/>
              <a:gd name="adj4" fmla="val 901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171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2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/>
      <p:bldP spid="14" grpId="0"/>
      <p:bldP spid="18" grpId="0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solidFill>
                <a:prstClr val="black"/>
              </a:solidFill>
              <a:latin typeface="Century Gothic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solidFill>
                <a:prstClr val="black"/>
              </a:solidFill>
              <a:latin typeface="Century Gothic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Circular Arrow 6"/>
          <p:cNvSpPr/>
          <p:nvPr/>
        </p:nvSpPr>
        <p:spPr>
          <a:xfrm>
            <a:off x="5551883" y="2743201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Circular Arrow 38"/>
          <p:cNvSpPr/>
          <p:nvPr/>
        </p:nvSpPr>
        <p:spPr>
          <a:xfrm>
            <a:off x="5550230" y="4225138"/>
            <a:ext cx="1152130" cy="944551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6900" y="3179920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504D"/>
                </a:solidFill>
                <a:latin typeface="Calibri"/>
              </a:rPr>
              <a:t>Challenging Behavior Trajectory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73298" y="6152715"/>
            <a:ext cx="79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alibri"/>
              </a:rPr>
              <a:t>Let’s try this one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00211" y="3267167"/>
            <a:ext cx="127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  <a:latin typeface="Calibri"/>
              </a:rPr>
              <a:t>Keeps the Candy bar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78183" y="3384400"/>
            <a:ext cx="134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  <a:latin typeface="Calibri"/>
              </a:rPr>
              <a:t>Cries, kicks, screams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116388" y="3267166"/>
            <a:ext cx="1433842" cy="98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7" tIns="45677" rIns="91357" bIns="456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 b="1" dirty="0">
                <a:solidFill>
                  <a:srgbClr val="1F497D"/>
                </a:solidFill>
                <a:latin typeface="Calibri"/>
                <a:cs typeface="Arial" charset="0"/>
              </a:rPr>
              <a:t>Told to put Candy back in grocery store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  <a:latin typeface="Calibri"/>
              </a:rPr>
              <a:t>Consequence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59501" y="519331"/>
            <a:ext cx="189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  <a:latin typeface="Calibri"/>
              </a:rPr>
              <a:t>Behavior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0500" y="520700"/>
            <a:ext cx="154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  <a:latin typeface="Calibri"/>
              </a:rPr>
              <a:t>Antecedent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1821378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C9054071-6936-EF4A-801B-F433C0E839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116389" y="3095743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solidFill>
                <a:prstClr val="black"/>
              </a:solidFill>
              <a:latin typeface="Century Gothic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655493" y="4495129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solidFill>
                <a:prstClr val="black"/>
              </a:solidFill>
              <a:latin typeface="Century Gothic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6478182" y="4418983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983132" y="4970057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66900" y="382201"/>
            <a:ext cx="158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504D"/>
                </a:solidFill>
                <a:latin typeface="Calibri"/>
              </a:rPr>
              <a:t>Motivating Operation (MO)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Consequence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00500" y="520700"/>
            <a:ext cx="154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  <a:latin typeface="Calibri"/>
              </a:rPr>
              <a:t>Antecedent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59501" y="519331"/>
            <a:ext cx="189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  <a:latin typeface="Calibri"/>
              </a:rPr>
              <a:t>Behavior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62268" y="520700"/>
            <a:ext cx="15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  <a:latin typeface="Calibri"/>
              </a:rPr>
              <a:t>Consequence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73298" y="6085863"/>
            <a:ext cx="79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alibri"/>
              </a:rPr>
              <a:t>How MOs affect behavior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00211" y="4672264"/>
            <a:ext cx="127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Keeps the Candy bar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26550" y="4729194"/>
            <a:ext cx="134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</a:rPr>
              <a:t>Cries, kicks, screams</a:t>
            </a: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4116388" y="3267166"/>
            <a:ext cx="1433842" cy="98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7" tIns="45677" rIns="91357" bIns="456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 b="1" dirty="0">
                <a:solidFill>
                  <a:srgbClr val="1F497D"/>
                </a:solidFill>
                <a:latin typeface="Calibri"/>
                <a:cs typeface="Arial" charset="0"/>
              </a:rPr>
              <a:t>Told to put Candy back in grocery store</a:t>
            </a:r>
          </a:p>
        </p:txBody>
      </p:sp>
      <p:sp>
        <p:nvSpPr>
          <p:cNvPr id="37" name="Slide Number Placeholder 1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54071-6936-EF4A-801B-F433C0E839E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1948507" y="1713498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48508" y="1802700"/>
            <a:ext cx="1344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Calibri"/>
              </a:rPr>
              <a:t>It’s 1:00, just ate lunch</a:t>
            </a:r>
          </a:p>
        </p:txBody>
      </p:sp>
      <p:sp>
        <p:nvSpPr>
          <p:cNvPr id="42" name="Cloud 41"/>
          <p:cNvSpPr/>
          <p:nvPr/>
        </p:nvSpPr>
        <p:spPr>
          <a:xfrm>
            <a:off x="1922651" y="4541264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22652" y="4786454"/>
            <a:ext cx="1344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504D"/>
                </a:solidFill>
                <a:latin typeface="Calibri"/>
              </a:rPr>
              <a:t>It’s 1:00, </a:t>
            </a:r>
            <a:r>
              <a:rPr lang="en-US" b="1" dirty="0" err="1">
                <a:solidFill>
                  <a:srgbClr val="C0504D"/>
                </a:solidFill>
                <a:latin typeface="Calibri"/>
              </a:rPr>
              <a:t>hasn</a:t>
            </a:r>
            <a:r>
              <a:rPr lang="fr-FR" b="1" dirty="0">
                <a:solidFill>
                  <a:srgbClr val="C0504D"/>
                </a:solidFill>
                <a:latin typeface="Calibri"/>
              </a:rPr>
              <a:t>’</a:t>
            </a:r>
            <a:r>
              <a:rPr lang="en-US" b="1" dirty="0">
                <a:solidFill>
                  <a:srgbClr val="C0504D"/>
                </a:solidFill>
                <a:latin typeface="Calibri"/>
              </a:rPr>
              <a:t>t had lunch yet</a:t>
            </a:r>
          </a:p>
        </p:txBody>
      </p:sp>
      <p:sp>
        <p:nvSpPr>
          <p:cNvPr id="46" name="Right Arrow 45"/>
          <p:cNvSpPr/>
          <p:nvPr/>
        </p:nvSpPr>
        <p:spPr>
          <a:xfrm rot="19791499" flipV="1">
            <a:off x="3378286" y="4702237"/>
            <a:ext cx="1216509" cy="32799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ight Arrow 46"/>
          <p:cNvSpPr/>
          <p:nvPr/>
        </p:nvSpPr>
        <p:spPr>
          <a:xfrm rot="1864081" flipV="1">
            <a:off x="3398405" y="2477775"/>
            <a:ext cx="1216509" cy="32799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Cloud 47"/>
          <p:cNvSpPr/>
          <p:nvPr/>
        </p:nvSpPr>
        <p:spPr>
          <a:xfrm>
            <a:off x="6381751" y="1196976"/>
            <a:ext cx="1500517" cy="1393825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Bent Arrow 48"/>
          <p:cNvSpPr/>
          <p:nvPr/>
        </p:nvSpPr>
        <p:spPr>
          <a:xfrm>
            <a:off x="4928933" y="1725104"/>
            <a:ext cx="1330185" cy="1166030"/>
          </a:xfrm>
          <a:prstGeom prst="bentArrow">
            <a:avLst>
              <a:gd name="adj1" fmla="val 10739"/>
              <a:gd name="adj2" fmla="val 13721"/>
              <a:gd name="adj3" fmla="val 19691"/>
              <a:gd name="adj4" fmla="val 87500"/>
            </a:avLst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7953375" y="1624536"/>
            <a:ext cx="608892" cy="2560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8625734" y="1196976"/>
            <a:ext cx="1433844" cy="1393825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48426" y="1277847"/>
            <a:ext cx="1321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</a:rPr>
              <a:t>Put the candy back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625736" y="1418903"/>
            <a:ext cx="143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“Thank you”</a:t>
            </a:r>
          </a:p>
        </p:txBody>
      </p:sp>
      <p:sp>
        <p:nvSpPr>
          <p:cNvPr id="55" name="Bent Arrow 54"/>
          <p:cNvSpPr/>
          <p:nvPr/>
        </p:nvSpPr>
        <p:spPr>
          <a:xfrm rot="6161836" flipH="1">
            <a:off x="5046278" y="4470982"/>
            <a:ext cx="1330185" cy="1166030"/>
          </a:xfrm>
          <a:prstGeom prst="bentArrow">
            <a:avLst>
              <a:gd name="adj1" fmla="val 10004"/>
              <a:gd name="adj2" fmla="val 14844"/>
              <a:gd name="adj3" fmla="val 19691"/>
              <a:gd name="adj4" fmla="val 901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171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50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32" grpId="0"/>
      <p:bldP spid="33" grpId="0"/>
      <p:bldP spid="41" grpId="0"/>
      <p:bldP spid="42" grpId="0" animBg="1"/>
      <p:bldP spid="44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/>
      <p:bldP spid="54" grpId="0"/>
      <p:bldP spid="5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E0479-330A-7936-7B93-0DB60ADC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Objective Check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20D04-49E3-E9FA-14B7-51A701A98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5877440" cy="3547872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must replacement behaviors be in order to be effective?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is a coercion cycle, and how does it explain how challenging behaviors emerge?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How do MOs effect behavior?</a:t>
            </a:r>
          </a:p>
          <a:p>
            <a:endParaRPr lang="en-US" sz="2200" dirty="0"/>
          </a:p>
        </p:txBody>
      </p:sp>
      <p:pic>
        <p:nvPicPr>
          <p:cNvPr id="7" name="Graphic 6" descr="Onboarding">
            <a:extLst>
              <a:ext uri="{FF2B5EF4-FFF2-40B4-BE49-F238E27FC236}">
                <a16:creationId xmlns:a16="http://schemas.microsoft.com/office/drawing/2014/main" id="{A8634B78-A151-81B6-2110-C4A8831D9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472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CD6215A-018B-3F8F-E7C5-4C4E76526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4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7054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66971" y="5119934"/>
            <a:ext cx="53441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PROBLEM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84399" y="893474"/>
            <a:ext cx="7875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CAN YOU THINK OF YOUR OWN EXAMPLE?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9574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16389" y="3051175"/>
            <a:ext cx="1435495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6388" y="3191897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“Put your things away”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625736" y="3051175"/>
            <a:ext cx="1433842" cy="1314984"/>
          </a:xfrm>
          <a:prstGeom prst="rect">
            <a:avLst/>
          </a:prstGeom>
          <a:solidFill>
            <a:schemeClr val="tx2">
              <a:alpha val="25000"/>
            </a:schemeClr>
          </a:solidFill>
          <a:ln w="28575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none" lIns="91316" tIns="45658" rIns="91316" bIns="45658" anchor="ctr"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25735" y="3179920"/>
            <a:ext cx="143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“Fine! I’ll do it myself”</a:t>
            </a:r>
          </a:p>
        </p:txBody>
      </p:sp>
      <p:sp>
        <p:nvSpPr>
          <p:cNvPr id="30" name="Cloud 29"/>
          <p:cNvSpPr/>
          <p:nvPr/>
        </p:nvSpPr>
        <p:spPr>
          <a:xfrm>
            <a:off x="6448425" y="3051175"/>
            <a:ext cx="1433842" cy="1314984"/>
          </a:xfrm>
          <a:prstGeom prst="cloud">
            <a:avLst/>
          </a:prstGeom>
          <a:solidFill>
            <a:schemeClr val="accent6">
              <a:alpha val="25000"/>
            </a:schemeClr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448425" y="3428277"/>
            <a:ext cx="1433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Kick &amp; Hit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9533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705475" y="3526103"/>
            <a:ext cx="608892" cy="256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66971" y="5119934"/>
            <a:ext cx="53441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PROBLEM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84399" y="893474"/>
            <a:ext cx="7875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WE WILL USE ONE EXAMPLE TO WALK YOU THROUGH</a:t>
            </a:r>
          </a:p>
          <a:p>
            <a:pPr algn="ctr"/>
            <a:r>
              <a:rPr lang="en-US" sz="2400" b="1" dirty="0"/>
              <a:t>A MODEL OF POSITIVE BEHAVIOR SUPPORT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071-6936-EF4A-801B-F433C0E839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8846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3845</Words>
  <Application>Microsoft Office PowerPoint</Application>
  <PresentationFormat>Widescreen</PresentationFormat>
  <Paragraphs>839</Paragraphs>
  <Slides>75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3" baseType="lpstr">
      <vt:lpstr>Arial</vt:lpstr>
      <vt:lpstr>Calibri</vt:lpstr>
      <vt:lpstr>Calibri Light</vt:lpstr>
      <vt:lpstr>Century Gothic</vt:lpstr>
      <vt:lpstr>Courier New</vt:lpstr>
      <vt:lpstr>News Gothic MT</vt:lpstr>
      <vt:lpstr>Wingdings</vt:lpstr>
      <vt:lpstr>Office Theme</vt:lpstr>
      <vt:lpstr>Breaking the Cycle!: How Maladaptive Behaviors Emerge and How to Break the Cycle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COERCION CYCLE</vt:lpstr>
      <vt:lpstr>COERCION CYCLE</vt:lpstr>
      <vt:lpstr>COERCION CYCLE</vt:lpstr>
      <vt:lpstr>What is R+?</vt:lpstr>
      <vt:lpstr>Positive Reinforcement</vt:lpstr>
      <vt:lpstr>COERCION CYCLE</vt:lpstr>
      <vt:lpstr>What is R-?</vt:lpstr>
      <vt:lpstr>Negative Reinforcement</vt:lpstr>
      <vt:lpstr>COERCION CYCLE</vt:lpstr>
      <vt:lpstr>COERCION CYCLE</vt:lpstr>
      <vt:lpstr>COERCION CYCLE</vt:lpstr>
      <vt:lpstr>COERCION CYCLE</vt:lpstr>
      <vt:lpstr>COERCION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 the Coercion Cycle by Creating Competing Replacement Behavior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But, sometimes there is no pattern…</vt:lpstr>
      <vt:lpstr>Motivating Operations</vt:lpstr>
      <vt:lpstr>Most Common Motivating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 Check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the Cycle!: How Maladaptive Behaviors Emerge and How to Break the Cycle</dc:title>
  <dc:creator>Denice Mojica</dc:creator>
  <cp:lastModifiedBy>Bob White</cp:lastModifiedBy>
  <cp:revision>8</cp:revision>
  <dcterms:created xsi:type="dcterms:W3CDTF">2023-04-05T18:17:18Z</dcterms:created>
  <dcterms:modified xsi:type="dcterms:W3CDTF">2023-04-25T16:13:50Z</dcterms:modified>
</cp:coreProperties>
</file>